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6" r:id="rId21"/>
  </p:sldIdLst>
  <p:sldSz cx="18288000" cy="10287000"/>
  <p:notesSz cx="6858000" cy="9144000"/>
  <p:embeddedFontLst>
    <p:embeddedFont>
      <p:font typeface="Pretendard Light" panose="020B0600000101010101" charset="-127"/>
      <p:regular r:id="rId22"/>
    </p:embeddedFont>
    <p:embeddedFont>
      <p:font typeface="Pretendard Medium" panose="020B0600000101010101" charset="-127"/>
      <p:bold r:id="rId23"/>
    </p:embeddedFont>
    <p:embeddedFont>
      <p:font typeface="Pretendard Regular" panose="020B0600000101010101" charset="-127"/>
      <p:regular r:id="rId24"/>
    </p:embeddedFont>
    <p:embeddedFont>
      <p:font typeface="Pretendard SemiBold" panose="020B0600000101010101" charset="-127"/>
      <p:bold r:id="rId25"/>
    </p:embeddedFont>
    <p:embeddedFont>
      <p:font typeface="Playfair Display Bold" panose="020B0600000101010101" charset="0"/>
      <p:bold r:id="rId26"/>
    </p:embeddedFont>
    <p:embeddedFont>
      <p:font typeface="Playfair Display Medium" panose="020B0600000101010101" charset="0"/>
      <p:bold r:id="rId27"/>
    </p:embeddedFont>
    <p:embeddedFont>
      <p:font typeface="Playfair Display SemiBold" panose="020B0600000101010101" charset="0"/>
      <p:bold r:id="rId28"/>
    </p:embeddedFont>
    <p:embeddedFont>
      <p:font typeface="Tiro Bangla Italic" panose="020B0600000101010101" charset="0"/>
      <p: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1728" y="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Sheet1!$A$2:$A$19</c:f>
              <c:strCache>
                <c:ptCount val="18"/>
                <c:pt idx="0">
                  <c:v>프로젝트 기획/주제 선정 및 역할 분담</c:v>
                </c:pt>
                <c:pt idx="1">
                  <c:v>기획 및 설계</c:v>
                </c:pt>
                <c:pt idx="2">
                  <c:v>계획서 준비 및 발표</c:v>
                </c:pt>
                <c:pt idx="3">
                  <c:v>하드웨어 및 소프트웨어 개발</c:v>
                </c:pt>
                <c:pt idx="4">
                  <c:v>어플 UI 제작</c:v>
                </c:pt>
                <c:pt idx="5">
                  <c:v>프로토타입 제작 및 기능 테스트</c:v>
                </c:pt>
                <c:pt idx="6">
                  <c:v>개선 및 최종 테스트</c:v>
                </c:pt>
                <c:pt idx="7">
                  <c:v>이미지 처리 라이브러리 조사 &amp; 결정</c:v>
                </c:pt>
                <c:pt idx="8">
                  <c:v>서버 구축 및 로그인 시스템 개발</c:v>
                </c:pt>
                <c:pt idx="9">
                  <c:v>카메라에 이미지 처리 기능 추가</c:v>
                </c:pt>
                <c:pt idx="10">
                  <c:v>프로토타입에 기능 테스트</c:v>
                </c:pt>
                <c:pt idx="11">
                  <c:v>발표 준비 및 1학기 마무리</c:v>
                </c:pt>
                <c:pt idx="12">
                  <c:v>실제 크기 요람 센서 조사</c:v>
                </c:pt>
                <c:pt idx="13">
                  <c:v>실제 크기 요람 프레임 제작</c:v>
                </c:pt>
                <c:pt idx="14">
                  <c:v>Flutter 앱 개발</c:v>
                </c:pt>
                <c:pt idx="15">
                  <c:v>요람 완성</c:v>
                </c:pt>
                <c:pt idx="16">
                  <c:v>어플과 요람 연동</c:v>
                </c:pt>
                <c:pt idx="17">
                  <c:v>기능 추가 및 마무리 (종강까지)</c:v>
                </c:pt>
              </c:strCache>
            </c:strRef>
          </c:cat>
          <c:val>
            <c:numRef>
              <c:f>Sheet1!$B$2:$B$19</c:f>
              <c:numCache>
                <c:formatCode>m/d/yyyy</c:formatCode>
                <c:ptCount val="18"/>
                <c:pt idx="0">
                  <c:v>45728</c:v>
                </c:pt>
                <c:pt idx="1">
                  <c:v>45728</c:v>
                </c:pt>
                <c:pt idx="2">
                  <c:v>45735</c:v>
                </c:pt>
                <c:pt idx="3">
                  <c:v>45735</c:v>
                </c:pt>
                <c:pt idx="4">
                  <c:v>45742</c:v>
                </c:pt>
                <c:pt idx="5">
                  <c:v>45742</c:v>
                </c:pt>
                <c:pt idx="6">
                  <c:v>45756</c:v>
                </c:pt>
                <c:pt idx="7">
                  <c:v>45777</c:v>
                </c:pt>
                <c:pt idx="8">
                  <c:v>45777</c:v>
                </c:pt>
                <c:pt idx="9">
                  <c:v>45785</c:v>
                </c:pt>
                <c:pt idx="10">
                  <c:v>45799</c:v>
                </c:pt>
                <c:pt idx="11">
                  <c:v>45826</c:v>
                </c:pt>
                <c:pt idx="12">
                  <c:v>45832</c:v>
                </c:pt>
                <c:pt idx="13">
                  <c:v>45832</c:v>
                </c:pt>
                <c:pt idx="14">
                  <c:v>45901</c:v>
                </c:pt>
                <c:pt idx="15">
                  <c:v>45901</c:v>
                </c:pt>
                <c:pt idx="16">
                  <c:v>45915</c:v>
                </c:pt>
                <c:pt idx="17">
                  <c:v>45945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E8-4F84-98C6-556BA64595B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 작업일수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Sheet1!$A$2:$A$19</c:f>
              <c:strCache>
                <c:ptCount val="18"/>
                <c:pt idx="0">
                  <c:v>프로젝트 기획/주제 선정 및 역할 분담</c:v>
                </c:pt>
                <c:pt idx="1">
                  <c:v>기획 및 설계</c:v>
                </c:pt>
                <c:pt idx="2">
                  <c:v>계획서 준비 및 발표</c:v>
                </c:pt>
                <c:pt idx="3">
                  <c:v>하드웨어 및 소프트웨어 개발</c:v>
                </c:pt>
                <c:pt idx="4">
                  <c:v>어플 UI 제작</c:v>
                </c:pt>
                <c:pt idx="5">
                  <c:v>프로토타입 제작 및 기능 테스트</c:v>
                </c:pt>
                <c:pt idx="6">
                  <c:v>개선 및 최종 테스트</c:v>
                </c:pt>
                <c:pt idx="7">
                  <c:v>이미지 처리 라이브러리 조사 &amp; 결정</c:v>
                </c:pt>
                <c:pt idx="8">
                  <c:v>서버 구축 및 로그인 시스템 개발</c:v>
                </c:pt>
                <c:pt idx="9">
                  <c:v>카메라에 이미지 처리 기능 추가</c:v>
                </c:pt>
                <c:pt idx="10">
                  <c:v>프로토타입에 기능 테스트</c:v>
                </c:pt>
                <c:pt idx="11">
                  <c:v>발표 준비 및 1학기 마무리</c:v>
                </c:pt>
                <c:pt idx="12">
                  <c:v>실제 크기 요람 센서 조사</c:v>
                </c:pt>
                <c:pt idx="13">
                  <c:v>실제 크기 요람 프레임 제작</c:v>
                </c:pt>
                <c:pt idx="14">
                  <c:v>Flutter 앱 개발</c:v>
                </c:pt>
                <c:pt idx="15">
                  <c:v>요람 완성</c:v>
                </c:pt>
                <c:pt idx="16">
                  <c:v>어플과 요람 연동</c:v>
                </c:pt>
                <c:pt idx="17">
                  <c:v>기능 추가 및 마무리 (종강까지)</c:v>
                </c:pt>
              </c:strCache>
            </c:strRef>
          </c:cat>
          <c:val>
            <c:numRef>
              <c:f>Sheet1!$C$2:$C$19</c:f>
              <c:numCache>
                <c:formatCode>0_);[Red]\(0\)</c:formatCode>
                <c:ptCount val="18"/>
                <c:pt idx="0">
                  <c:v>13</c:v>
                </c:pt>
                <c:pt idx="1">
                  <c:v>6</c:v>
                </c:pt>
                <c:pt idx="2">
                  <c:v>20</c:v>
                </c:pt>
                <c:pt idx="3">
                  <c:v>13</c:v>
                </c:pt>
                <c:pt idx="4">
                  <c:v>13</c:v>
                </c:pt>
                <c:pt idx="5">
                  <c:v>20</c:v>
                </c:pt>
                <c:pt idx="6">
                  <c:v>13</c:v>
                </c:pt>
                <c:pt idx="7">
                  <c:v>7</c:v>
                </c:pt>
                <c:pt idx="8">
                  <c:v>21</c:v>
                </c:pt>
                <c:pt idx="9">
                  <c:v>13</c:v>
                </c:pt>
                <c:pt idx="10">
                  <c:v>27</c:v>
                </c:pt>
                <c:pt idx="11">
                  <c:v>6</c:v>
                </c:pt>
                <c:pt idx="12">
                  <c:v>69</c:v>
                </c:pt>
                <c:pt idx="13">
                  <c:v>69</c:v>
                </c:pt>
                <c:pt idx="14">
                  <c:v>13</c:v>
                </c:pt>
                <c:pt idx="15">
                  <c:v>27</c:v>
                </c:pt>
                <c:pt idx="16">
                  <c:v>29</c:v>
                </c:pt>
                <c:pt idx="17">
                  <c:v>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BE8-4F84-98C6-556BA64595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513174735"/>
        <c:axId val="1513175215"/>
      </c:barChart>
      <c:catAx>
        <c:axId val="1513174735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13175215"/>
        <c:crosses val="autoZero"/>
        <c:auto val="1"/>
        <c:lblAlgn val="ctr"/>
        <c:lblOffset val="100"/>
        <c:noMultiLvlLbl val="0"/>
      </c:catAx>
      <c:valAx>
        <c:axId val="1513175215"/>
        <c:scaling>
          <c:orientation val="minMax"/>
          <c:max val="46050"/>
          <c:min val="45720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131747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5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5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54.png"/><Relationship Id="rId5" Type="http://schemas.openxmlformats.org/officeDocument/2006/relationships/image" Target="../media/image11.png"/><Relationship Id="rId10" Type="http://schemas.openxmlformats.org/officeDocument/2006/relationships/image" Target="../media/image53.png"/><Relationship Id="rId4" Type="http://schemas.openxmlformats.org/officeDocument/2006/relationships/image" Target="../media/image10.png"/><Relationship Id="rId9" Type="http://schemas.openxmlformats.org/officeDocument/2006/relationships/image" Target="../media/image5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6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59.png"/><Relationship Id="rId5" Type="http://schemas.openxmlformats.org/officeDocument/2006/relationships/image" Target="../media/image11.png"/><Relationship Id="rId10" Type="http://schemas.openxmlformats.org/officeDocument/2006/relationships/image" Target="../media/image58.png"/><Relationship Id="rId4" Type="http://schemas.openxmlformats.org/officeDocument/2006/relationships/image" Target="../media/image10.png"/><Relationship Id="rId9" Type="http://schemas.openxmlformats.org/officeDocument/2006/relationships/image" Target="../media/image5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62.png"/><Relationship Id="rId5" Type="http://schemas.openxmlformats.org/officeDocument/2006/relationships/image" Target="../media/image11.png"/><Relationship Id="rId10" Type="http://schemas.openxmlformats.org/officeDocument/2006/relationships/image" Target="../media/image61.png"/><Relationship Id="rId4" Type="http://schemas.openxmlformats.org/officeDocument/2006/relationships/image" Target="../media/image10.png"/><Relationship Id="rId9" Type="http://schemas.openxmlformats.org/officeDocument/2006/relationships/image" Target="../media/image5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6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39.png"/><Relationship Id="rId5" Type="http://schemas.openxmlformats.org/officeDocument/2006/relationships/image" Target="../media/image11.png"/><Relationship Id="rId10" Type="http://schemas.openxmlformats.org/officeDocument/2006/relationships/image" Target="../media/image65.png"/><Relationship Id="rId4" Type="http://schemas.openxmlformats.org/officeDocument/2006/relationships/image" Target="../media/image10.png"/><Relationship Id="rId9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27.png"/><Relationship Id="rId5" Type="http://schemas.openxmlformats.org/officeDocument/2006/relationships/image" Target="../media/image11.png"/><Relationship Id="rId10" Type="http://schemas.openxmlformats.org/officeDocument/2006/relationships/image" Target="../media/image26.png"/><Relationship Id="rId4" Type="http://schemas.openxmlformats.org/officeDocument/2006/relationships/image" Target="../media/image10.png"/><Relationship Id="rId9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71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7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69.png"/><Relationship Id="rId5" Type="http://schemas.openxmlformats.org/officeDocument/2006/relationships/image" Target="../media/image11.png"/><Relationship Id="rId10" Type="http://schemas.openxmlformats.org/officeDocument/2006/relationships/image" Target="../media/image68.png"/><Relationship Id="rId4" Type="http://schemas.openxmlformats.org/officeDocument/2006/relationships/image" Target="../media/image10.png"/><Relationship Id="rId9" Type="http://schemas.openxmlformats.org/officeDocument/2006/relationships/image" Target="../media/image67.png"/><Relationship Id="rId14" Type="http://schemas.openxmlformats.org/officeDocument/2006/relationships/image" Target="../media/image7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9.png"/><Relationship Id="rId7" Type="http://schemas.openxmlformats.org/officeDocument/2006/relationships/image" Target="../media/image4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7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7.png"/><Relationship Id="rId4" Type="http://schemas.openxmlformats.org/officeDocument/2006/relationships/image" Target="../media/image10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2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21.png"/><Relationship Id="rId5" Type="http://schemas.openxmlformats.org/officeDocument/2006/relationships/image" Target="../media/image11.png"/><Relationship Id="rId10" Type="http://schemas.openxmlformats.org/officeDocument/2006/relationships/image" Target="../media/image20.png"/><Relationship Id="rId4" Type="http://schemas.openxmlformats.org/officeDocument/2006/relationships/image" Target="../media/image10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27.png"/><Relationship Id="rId5" Type="http://schemas.openxmlformats.org/officeDocument/2006/relationships/image" Target="../media/image11.png"/><Relationship Id="rId10" Type="http://schemas.openxmlformats.org/officeDocument/2006/relationships/image" Target="../media/image26.png"/><Relationship Id="rId4" Type="http://schemas.openxmlformats.org/officeDocument/2006/relationships/image" Target="../media/image10.png"/><Relationship Id="rId9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27.png"/><Relationship Id="rId5" Type="http://schemas.openxmlformats.org/officeDocument/2006/relationships/image" Target="../media/image11.png"/><Relationship Id="rId10" Type="http://schemas.openxmlformats.org/officeDocument/2006/relationships/image" Target="../media/image26.png"/><Relationship Id="rId4" Type="http://schemas.openxmlformats.org/officeDocument/2006/relationships/image" Target="../media/image10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3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33.png"/><Relationship Id="rId5" Type="http://schemas.openxmlformats.org/officeDocument/2006/relationships/image" Target="../media/image11.png"/><Relationship Id="rId10" Type="http://schemas.openxmlformats.org/officeDocument/2006/relationships/image" Target="../media/image32.png"/><Relationship Id="rId4" Type="http://schemas.openxmlformats.org/officeDocument/2006/relationships/image" Target="../media/image10.png"/><Relationship Id="rId9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39.png"/><Relationship Id="rId18" Type="http://schemas.openxmlformats.org/officeDocument/2006/relationships/image" Target="../media/image4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38.png"/><Relationship Id="rId17" Type="http://schemas.openxmlformats.org/officeDocument/2006/relationships/image" Target="../media/image43.png"/><Relationship Id="rId2" Type="http://schemas.openxmlformats.org/officeDocument/2006/relationships/image" Target="../media/image8.png"/><Relationship Id="rId16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37.png"/><Relationship Id="rId5" Type="http://schemas.openxmlformats.org/officeDocument/2006/relationships/image" Target="../media/image11.png"/><Relationship Id="rId15" Type="http://schemas.openxmlformats.org/officeDocument/2006/relationships/image" Target="../media/image41.jpeg"/><Relationship Id="rId10" Type="http://schemas.openxmlformats.org/officeDocument/2006/relationships/image" Target="../media/image36.png"/><Relationship Id="rId19" Type="http://schemas.openxmlformats.org/officeDocument/2006/relationships/hyperlink" Target="https://pixabay.com/ko/%EC%82%AC%EC%A7%84-%EC%95%84%EC%9D%B4%EC%BD%98-%EC%B9%B4%EB%A9%94%EB%9D%BC-%EB%94%94%EC%9E%90%EC%9D%B8-slr-dslr-%ED%9D%91%EB%B0%B1%EC%9D%98-%EA%B7%B8%EB%A6%BC-1956034/" TargetMode="External"/><Relationship Id="rId4" Type="http://schemas.openxmlformats.org/officeDocument/2006/relationships/image" Target="../media/image10.png"/><Relationship Id="rId9" Type="http://schemas.openxmlformats.org/officeDocument/2006/relationships/image" Target="../media/image30.png"/><Relationship Id="rId14" Type="http://schemas.openxmlformats.org/officeDocument/2006/relationships/image" Target="../media/image40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4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47.png"/><Relationship Id="rId5" Type="http://schemas.openxmlformats.org/officeDocument/2006/relationships/image" Target="../media/image11.png"/><Relationship Id="rId10" Type="http://schemas.openxmlformats.org/officeDocument/2006/relationships/image" Target="../media/image46.png"/><Relationship Id="rId4" Type="http://schemas.openxmlformats.org/officeDocument/2006/relationships/image" Target="../media/image10.png"/><Relationship Id="rId9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622300"/>
            <a:ext cx="16954500" cy="9042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9100" y="1346200"/>
            <a:ext cx="1943100" cy="1473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1400" y="1346200"/>
            <a:ext cx="1943100" cy="147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98300" y="1346200"/>
            <a:ext cx="1943100" cy="147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400" y="1803400"/>
            <a:ext cx="16954500" cy="78613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812800" y="635000"/>
            <a:ext cx="2336800" cy="2159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3200400" y="635000"/>
            <a:ext cx="2336800" cy="2159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5588000" y="635000"/>
            <a:ext cx="2336800" cy="215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7975600" y="635000"/>
            <a:ext cx="2336800" cy="215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10363200" y="635000"/>
            <a:ext cx="2336800" cy="215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12750800" y="635000"/>
            <a:ext cx="2336800" cy="215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15138400" y="635000"/>
            <a:ext cx="2336800" cy="2159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52400" y="6127750"/>
            <a:ext cx="17576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ko-KR" sz="16800" b="1" i="1" u="none" strike="noStrike" spc="9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스마트</a:t>
            </a:r>
            <a:r>
              <a:rPr lang="en-US" sz="16800" b="1" i="1" u="none" strike="noStrike" spc="9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16800" b="1" i="1" u="none" strike="noStrike" spc="900" dirty="0" err="1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아기요람</a:t>
            </a:r>
            <a:endParaRPr lang="ko-KR" sz="16800" b="1" i="1" u="none" strike="noStrike" spc="900" dirty="0">
              <a:solidFill>
                <a:srgbClr val="222222"/>
              </a:solidFill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447800" y="2362200"/>
            <a:ext cx="57531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3710"/>
              </a:lnSpc>
            </a:pPr>
            <a:r>
              <a:rPr lang="ko-KR" sz="1700" b="0" i="1" u="none" strike="noStrike">
                <a:solidFill>
                  <a:srgbClr val="000000"/>
                </a:solidFill>
                <a:ea typeface="Tiro Bangla Italic"/>
              </a:rPr>
              <a:t>홍가의</a:t>
            </a:r>
            <a:r>
              <a:rPr lang="en-US" sz="1700" b="0" i="1" u="none" strike="noStrike">
                <a:solidFill>
                  <a:srgbClr val="000000"/>
                </a:solidFill>
                <a:latin typeface="Tiro Bangla Italic"/>
              </a:rPr>
              <a:t> / </a:t>
            </a:r>
            <a:r>
              <a:rPr lang="ko-KR" sz="1700" b="0" i="1" u="none" strike="noStrike">
                <a:solidFill>
                  <a:srgbClr val="000000"/>
                </a:solidFill>
                <a:ea typeface="Tiro Bangla Italic"/>
              </a:rPr>
              <a:t>윤세빈</a:t>
            </a:r>
            <a:r>
              <a:rPr lang="en-US" sz="1700" b="0" i="1" u="none" strike="noStrike">
                <a:solidFill>
                  <a:srgbClr val="000000"/>
                </a:solidFill>
                <a:latin typeface="Tiro Bangla Italic"/>
              </a:rPr>
              <a:t> / </a:t>
            </a:r>
            <a:r>
              <a:rPr lang="ko-KR" sz="1700" b="0" i="1" u="none" strike="noStrike">
                <a:solidFill>
                  <a:srgbClr val="000000"/>
                </a:solidFill>
                <a:ea typeface="Tiro Bangla Italic"/>
              </a:rPr>
              <a:t>이재왕</a:t>
            </a:r>
            <a:r>
              <a:rPr lang="en-US" sz="1700" b="0" i="1" u="none" strike="noStrike">
                <a:solidFill>
                  <a:srgbClr val="000000"/>
                </a:solidFill>
                <a:latin typeface="Tiro Bangla Italic"/>
              </a:rPr>
              <a:t> / </a:t>
            </a:r>
            <a:r>
              <a:rPr lang="ko-KR" sz="1700" b="0" i="1" u="none" strike="noStrike">
                <a:solidFill>
                  <a:srgbClr val="000000"/>
                </a:solidFill>
                <a:ea typeface="Tiro Bangla Italic"/>
              </a:rPr>
              <a:t>임주현</a:t>
            </a:r>
            <a:r>
              <a:rPr lang="en-US" sz="1700" b="0" i="1" u="none" strike="noStrike">
                <a:solidFill>
                  <a:srgbClr val="000000"/>
                </a:solidFill>
                <a:latin typeface="Tiro Bangla Italic"/>
              </a:rPr>
              <a:t> / </a:t>
            </a:r>
            <a:r>
              <a:rPr lang="ko-KR" sz="1700" b="0" i="1" u="none" strike="noStrike">
                <a:solidFill>
                  <a:srgbClr val="000000"/>
                </a:solidFill>
                <a:ea typeface="Tiro Bangla Italic"/>
              </a:rPr>
              <a:t>김지언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22400" y="2717800"/>
            <a:ext cx="52832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100"/>
              </a:lnSpc>
            </a:pPr>
            <a:r>
              <a:rPr lang="en-US" sz="2800" b="0" i="0" u="none" strike="noStrike" dirty="0">
                <a:solidFill>
                  <a:srgbClr val="000000">
                    <a:alpha val="80000"/>
                  </a:srgbClr>
                </a:solidFill>
                <a:ea typeface="Pretendard Light"/>
              </a:rPr>
              <a:t>◦  </a:t>
            </a:r>
            <a:r>
              <a:rPr lang="ko-KR" sz="2800" b="0" i="0" u="none" strike="noStrike" dirty="0">
                <a:solidFill>
                  <a:srgbClr val="000000">
                    <a:alpha val="80000"/>
                  </a:srgbClr>
                </a:solidFill>
                <a:ea typeface="Pretendard Light"/>
              </a:rPr>
              <a:t>스마트</a:t>
            </a:r>
            <a:r>
              <a:rPr lang="en-US" sz="2800" b="0" i="0" u="none" strike="noStrike" dirty="0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800" b="0" i="0" u="none" strike="noStrike" dirty="0">
                <a:solidFill>
                  <a:srgbClr val="000000">
                    <a:alpha val="80000"/>
                  </a:srgbClr>
                </a:solidFill>
                <a:ea typeface="Pretendard Light"/>
              </a:rPr>
              <a:t>아기</a:t>
            </a:r>
            <a:r>
              <a:rPr lang="en-US" sz="2800" b="0" i="0" u="none" strike="noStrike" dirty="0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800" b="0" i="0" u="none" strike="noStrike" dirty="0">
                <a:solidFill>
                  <a:srgbClr val="000000">
                    <a:alpha val="80000"/>
                  </a:srgbClr>
                </a:solidFill>
                <a:ea typeface="Pretendard Light"/>
              </a:rPr>
              <a:t>요람</a:t>
            </a:r>
            <a:r>
              <a:rPr lang="en-US" sz="2800" b="0" i="0" u="none" strike="noStrike" dirty="0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800" b="0" i="0" u="none" strike="noStrike" dirty="0">
                <a:solidFill>
                  <a:srgbClr val="000000">
                    <a:alpha val="80000"/>
                  </a:srgbClr>
                </a:solidFill>
                <a:ea typeface="Pretendard Light"/>
              </a:rPr>
              <a:t>계획서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681200" y="6057900"/>
            <a:ext cx="2247900" cy="46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2700" b="0" i="1" u="none" strike="noStrike">
                <a:solidFill>
                  <a:srgbClr val="222222"/>
                </a:solidFill>
                <a:latin typeface="Playfair Display SemiBold"/>
              </a:rPr>
              <a:t>InnoArt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97000" y="5842000"/>
            <a:ext cx="15494000" cy="127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84700" y="3111500"/>
            <a:ext cx="11645900" cy="27305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817600" y="6375400"/>
            <a:ext cx="2413000" cy="12446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727200" y="1193800"/>
            <a:ext cx="10642600" cy="168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9500" b="1" i="1" u="none" strike="noStrike" spc="4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개발환경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47800" y="3479800"/>
            <a:ext cx="6134100" cy="539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en-US" sz="3100" b="0" i="1" u="none" strike="noStrike" dirty="0" err="1">
                <a:solidFill>
                  <a:srgbClr val="222222"/>
                </a:solidFill>
                <a:latin typeface="Playfair Display Bold"/>
              </a:rPr>
              <a:t>arduino</a:t>
            </a:r>
            <a:r>
              <a:rPr lang="en-US" sz="3100" b="0" i="1" u="none" strike="noStrike" dirty="0">
                <a:solidFill>
                  <a:srgbClr val="222222"/>
                </a:solidFill>
                <a:latin typeface="Playfair Display Bold"/>
              </a:rPr>
              <a:t> </a:t>
            </a:r>
          </a:p>
          <a:p>
            <a:pPr lvl="0" algn="l">
              <a:lnSpc>
                <a:spcPct val="100429"/>
              </a:lnSpc>
            </a:pPr>
            <a:r>
              <a:rPr lang="en-US" sz="3100" b="0" i="1" u="none" strike="noStrike" dirty="0">
                <a:solidFill>
                  <a:srgbClr val="222222"/>
                </a:solidFill>
                <a:latin typeface="Playfair Display Bold"/>
              </a:rPr>
              <a:t>python </a:t>
            </a:r>
          </a:p>
          <a:p>
            <a:pPr lvl="0" algn="l">
              <a:lnSpc>
                <a:spcPct val="100429"/>
              </a:lnSpc>
            </a:pPr>
            <a:r>
              <a:rPr lang="en-US" sz="3100" b="0" i="1" u="none" strike="noStrike" dirty="0">
                <a:solidFill>
                  <a:srgbClr val="222222"/>
                </a:solidFill>
                <a:latin typeface="Playfair Display Bold"/>
              </a:rPr>
              <a:t>docker </a:t>
            </a:r>
          </a:p>
          <a:p>
            <a:pPr lvl="0" algn="l">
              <a:lnSpc>
                <a:spcPct val="100429"/>
              </a:lnSpc>
            </a:pPr>
            <a:r>
              <a:rPr lang="en-US" sz="3100" b="0" i="1" u="none" strike="noStrike" dirty="0" err="1">
                <a:solidFill>
                  <a:srgbClr val="222222"/>
                </a:solidFill>
                <a:latin typeface="Playfair Display Bold"/>
              </a:rPr>
              <a:t>mysql</a:t>
            </a:r>
            <a:endParaRPr lang="en-US" sz="3100" b="0" i="1" u="none" strike="noStrike" dirty="0">
              <a:solidFill>
                <a:srgbClr val="222222"/>
              </a:solidFill>
              <a:latin typeface="Playfair Display Bold"/>
            </a:endParaRPr>
          </a:p>
          <a:p>
            <a:pPr lvl="0" algn="l">
              <a:lnSpc>
                <a:spcPct val="100429"/>
              </a:lnSpc>
            </a:pPr>
            <a:r>
              <a:rPr lang="en-US" sz="3100" b="0" i="1" u="none" strike="noStrike" dirty="0" err="1">
                <a:solidFill>
                  <a:srgbClr val="222222"/>
                </a:solidFill>
                <a:latin typeface="Playfair Display Bold"/>
              </a:rPr>
              <a:t>aws</a:t>
            </a:r>
            <a:r>
              <a:rPr lang="en-US" sz="3100" b="0" i="1" u="none" strike="noStrike" dirty="0">
                <a:solidFill>
                  <a:srgbClr val="222222"/>
                </a:solidFill>
                <a:latin typeface="Playfair Display Bold"/>
              </a:rPr>
              <a:t> </a:t>
            </a:r>
          </a:p>
          <a:p>
            <a:pPr lvl="0" algn="l">
              <a:lnSpc>
                <a:spcPct val="100429"/>
              </a:lnSpc>
            </a:pPr>
            <a:r>
              <a:rPr lang="en-US" sz="3100" b="0" i="1" u="none" strike="noStrike" dirty="0">
                <a:solidFill>
                  <a:srgbClr val="222222"/>
                </a:solidFill>
                <a:latin typeface="Playfair Display Bold"/>
              </a:rPr>
              <a:t>Flutter</a:t>
            </a:r>
          </a:p>
          <a:p>
            <a:pPr lvl="0" algn="l">
              <a:lnSpc>
                <a:spcPct val="100429"/>
              </a:lnSpc>
            </a:pPr>
            <a:r>
              <a:rPr lang="ko-KR" sz="3100" b="0" i="1" u="none" strike="noStrike" dirty="0" err="1">
                <a:solidFill>
                  <a:srgbClr val="222222"/>
                </a:solidFill>
                <a:ea typeface="Pretendard Light" panose="020B0600000101010101" charset="-127"/>
              </a:rPr>
              <a:t>아두이노</a:t>
            </a:r>
            <a:r>
              <a:rPr lang="en-US" sz="3100" b="0" i="1" u="none" strike="noStrike" dirty="0">
                <a:solidFill>
                  <a:srgbClr val="222222"/>
                </a:solidFill>
                <a:latin typeface="Playfair Display Bold"/>
              </a:rPr>
              <a:t> </a:t>
            </a:r>
          </a:p>
          <a:p>
            <a:pPr lvl="0" algn="l">
              <a:lnSpc>
                <a:spcPct val="100429"/>
              </a:lnSpc>
            </a:pPr>
            <a:r>
              <a:rPr lang="ko-KR" sz="3100" b="0" i="1" u="none" strike="noStrike" dirty="0">
                <a:solidFill>
                  <a:srgbClr val="222222"/>
                </a:solidFill>
                <a:ea typeface="Pretendard Light" panose="020B0600000101010101" charset="-127"/>
              </a:rPr>
              <a:t>카메라</a:t>
            </a:r>
          </a:p>
          <a:p>
            <a:pPr lvl="0" algn="l">
              <a:lnSpc>
                <a:spcPct val="100429"/>
              </a:lnSpc>
            </a:pPr>
            <a:r>
              <a:rPr lang="ko-KR" sz="3100" b="0" i="1" u="none" strike="noStrike" dirty="0" err="1">
                <a:solidFill>
                  <a:srgbClr val="222222"/>
                </a:solidFill>
                <a:ea typeface="Pretendard Light" panose="020B0600000101010101" charset="-127"/>
              </a:rPr>
              <a:t>열감지</a:t>
            </a:r>
            <a:r>
              <a:rPr lang="en-US" sz="3100" b="0" i="1" u="none" strike="noStrike" dirty="0">
                <a:solidFill>
                  <a:srgbClr val="222222"/>
                </a:solidFill>
                <a:latin typeface="Playfair Display Bold"/>
              </a:rPr>
              <a:t> </a:t>
            </a:r>
            <a:r>
              <a:rPr lang="ko-KR" sz="3100" b="0" i="1" u="none" strike="noStrike" dirty="0">
                <a:solidFill>
                  <a:srgbClr val="222222"/>
                </a:solidFill>
                <a:ea typeface="Pretendard Light" panose="020B0600000101010101" charset="-127"/>
              </a:rPr>
              <a:t>카메라</a:t>
            </a:r>
          </a:p>
          <a:p>
            <a:pPr lvl="0" algn="l">
              <a:lnSpc>
                <a:spcPct val="100429"/>
              </a:lnSpc>
            </a:pPr>
            <a:r>
              <a:rPr lang="ko-KR" sz="3100" b="0" i="1" u="none" strike="noStrike" dirty="0">
                <a:solidFill>
                  <a:srgbClr val="222222"/>
                </a:solidFill>
                <a:ea typeface="Pretendard Light" panose="020B0600000101010101" charset="-127"/>
              </a:rPr>
              <a:t>모터</a:t>
            </a:r>
          </a:p>
          <a:p>
            <a:pPr lvl="0" algn="l">
              <a:lnSpc>
                <a:spcPct val="100429"/>
              </a:lnSpc>
            </a:pPr>
            <a:endParaRPr lang="ko-KR" sz="3100" b="0" i="1" u="none" strike="noStrike" dirty="0">
              <a:solidFill>
                <a:srgbClr val="222222"/>
              </a:solidFill>
              <a:ea typeface="Playfair Display Bold"/>
            </a:endParaRPr>
          </a:p>
          <a:p>
            <a:pPr lvl="0" algn="l">
              <a:lnSpc>
                <a:spcPct val="100429"/>
              </a:lnSpc>
            </a:pPr>
            <a:endParaRPr lang="ko-KR" sz="3100" b="0" i="1" u="none" strike="noStrike" dirty="0">
              <a:solidFill>
                <a:srgbClr val="222222"/>
              </a:solidFill>
              <a:ea typeface="Playfair Display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5400000">
            <a:off x="4965700" y="5219700"/>
            <a:ext cx="7581900" cy="127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84300" y="1435100"/>
            <a:ext cx="7188200" cy="36195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3500" y="1435100"/>
            <a:ext cx="6997700" cy="75819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71600" y="5219700"/>
            <a:ext cx="7213600" cy="127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384300" y="5397500"/>
            <a:ext cx="7188200" cy="36195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409700" y="990600"/>
            <a:ext cx="1752600" cy="215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8850"/>
              </a:lnSpc>
            </a:pPr>
            <a:r>
              <a:rPr lang="ko-KR" sz="1700" b="1" i="1" u="none" strike="noStrike" spc="1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개발환경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220700" y="965200"/>
            <a:ext cx="2882900" cy="215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*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페이지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내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인물사진은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샘플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이미지입니다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04300" y="1587500"/>
            <a:ext cx="6273800" cy="11176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-5400000">
            <a:off x="6667500" y="5448300"/>
            <a:ext cx="4000500" cy="127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11300" y="8026400"/>
            <a:ext cx="14414500" cy="7239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57400" y="5194300"/>
            <a:ext cx="1206500" cy="12065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461500" y="6019800"/>
            <a:ext cx="6172200" cy="10541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2374900" y="1562100"/>
            <a:ext cx="6794500" cy="1092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6040"/>
              </a:lnSpc>
            </a:pPr>
            <a:r>
              <a:rPr lang="ko-KR" sz="6100" b="0" i="0" u="none" strike="noStrike" spc="-200">
                <a:solidFill>
                  <a:srgbClr val="222222"/>
                </a:solidFill>
                <a:ea typeface="Pretendard Light"/>
              </a:rPr>
              <a:t>사전</a:t>
            </a:r>
            <a:r>
              <a:rPr lang="en-US" sz="6100" b="0" i="0" u="none" strike="noStrike" spc="-20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6100" b="0" i="0" u="none" strike="noStrike" spc="-200">
                <a:solidFill>
                  <a:srgbClr val="222222"/>
                </a:solidFill>
                <a:ea typeface="Pretendard Light"/>
              </a:rPr>
              <a:t>조사</a:t>
            </a:r>
            <a:r>
              <a:rPr lang="en-US" sz="6100" b="0" i="0" u="none" strike="noStrike" spc="-20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6100" b="0" i="0" u="none" strike="noStrike" spc="-200">
                <a:solidFill>
                  <a:srgbClr val="222222"/>
                </a:solidFill>
                <a:ea typeface="Pretendard Light"/>
              </a:rPr>
              <a:t>및</a:t>
            </a:r>
            <a:r>
              <a:rPr lang="en-US" sz="6100" b="0" i="0" u="none" strike="noStrike" spc="-20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6100" b="0" i="0" u="none" strike="noStrike" spc="-200">
                <a:solidFill>
                  <a:srgbClr val="222222"/>
                </a:solidFill>
                <a:ea typeface="Pretendard Light"/>
              </a:rPr>
              <a:t>기술</a:t>
            </a:r>
            <a:r>
              <a:rPr lang="en-US" sz="6100" b="0" i="0" u="none" strike="noStrike" spc="-20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6100" b="0" i="0" u="none" strike="noStrike" spc="-200">
                <a:solidFill>
                  <a:srgbClr val="222222"/>
                </a:solidFill>
                <a:ea typeface="Pretendard Light"/>
              </a:rPr>
              <a:t>탐구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512300" y="1562100"/>
            <a:ext cx="52705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56040"/>
              </a:lnSpc>
            </a:pPr>
            <a:r>
              <a:rPr lang="ko-KR" sz="6200" b="1" i="1" u="none" strike="noStrike" spc="-200">
                <a:solidFill>
                  <a:srgbClr val="222222"/>
                </a:solidFill>
                <a:ea typeface="Pretendard SemiBold"/>
              </a:rPr>
              <a:t>공부</a:t>
            </a:r>
            <a:r>
              <a:rPr lang="en-US" sz="6200" b="1" i="1" u="none" strike="noStrike" spc="-200">
                <a:solidFill>
                  <a:srgbClr val="222222"/>
                </a:solidFill>
                <a:latin typeface="Pretendard SemiBold"/>
              </a:rPr>
              <a:t> </a:t>
            </a:r>
            <a:r>
              <a:rPr lang="ko-KR" sz="6200" b="1" i="1" u="none" strike="noStrike" spc="-200">
                <a:solidFill>
                  <a:srgbClr val="222222"/>
                </a:solidFill>
                <a:ea typeface="Pretendard SemiBold"/>
              </a:rPr>
              <a:t>해야할</a:t>
            </a:r>
            <a:r>
              <a:rPr lang="en-US" sz="6200" b="1" i="1" u="none" strike="noStrike" spc="-200">
                <a:solidFill>
                  <a:srgbClr val="222222"/>
                </a:solidFill>
                <a:latin typeface="Pretendard SemiBold"/>
              </a:rPr>
              <a:t> </a:t>
            </a:r>
            <a:r>
              <a:rPr lang="ko-KR" sz="6200" b="1" i="1" u="none" strike="noStrike" spc="-200">
                <a:solidFill>
                  <a:srgbClr val="222222"/>
                </a:solidFill>
                <a:ea typeface="Pretendard SemiBold"/>
              </a:rPr>
              <a:t>주제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76400" y="3873500"/>
            <a:ext cx="6667500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930"/>
              </a:lnSpc>
            </a:pPr>
            <a:r>
              <a:rPr lang="en-US" sz="2600" b="0" i="0" u="none" strike="noStrike" spc="-100">
                <a:solidFill>
                  <a:srgbClr val="222222"/>
                </a:solidFill>
                <a:latin typeface="Pretendard Light"/>
              </a:rPr>
              <a:t>    1. </a:t>
            </a:r>
            <a:r>
              <a:rPr lang="ko-KR" sz="2600" b="0" i="0" u="none" strike="noStrike" spc="-100">
                <a:solidFill>
                  <a:srgbClr val="222222"/>
                </a:solidFill>
                <a:ea typeface="Pretendard Light"/>
              </a:rPr>
              <a:t>프론트엔드</a:t>
            </a:r>
          </a:p>
          <a:p>
            <a:pPr lvl="0" algn="l">
              <a:lnSpc>
                <a:spcPct val="141930"/>
              </a:lnSpc>
            </a:pPr>
            <a:r>
              <a:rPr lang="en-US" sz="2600" b="0" i="0" u="none" strike="noStrike" spc="-100">
                <a:solidFill>
                  <a:srgbClr val="222222"/>
                </a:solidFill>
                <a:latin typeface="Pretendard Light"/>
              </a:rPr>
              <a:t>        1. Flutter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144000" y="3708400"/>
            <a:ext cx="6667500" cy="215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930"/>
              </a:lnSpc>
            </a:pPr>
            <a:r>
              <a:rPr lang="en-US" sz="2600" b="0" i="0" u="none" strike="noStrike" spc="-100">
                <a:solidFill>
                  <a:srgbClr val="222222"/>
                </a:solidFill>
                <a:latin typeface="Pretendard Light"/>
              </a:rPr>
              <a:t>2. </a:t>
            </a:r>
            <a:r>
              <a:rPr lang="ko-KR" sz="2600" b="0" i="0" u="none" strike="noStrike" spc="-100">
                <a:solidFill>
                  <a:srgbClr val="222222"/>
                </a:solidFill>
                <a:ea typeface="Pretendard Light"/>
              </a:rPr>
              <a:t>백엔드</a:t>
            </a:r>
          </a:p>
          <a:p>
            <a:pPr lvl="0" algn="l">
              <a:lnSpc>
                <a:spcPct val="141930"/>
              </a:lnSpc>
            </a:pPr>
            <a:r>
              <a:rPr lang="en-US" sz="2600" b="0" i="0" u="none" strike="noStrike" spc="-100">
                <a:solidFill>
                  <a:srgbClr val="222222"/>
                </a:solidFill>
                <a:latin typeface="Pretendard Light"/>
              </a:rPr>
              <a:t>        1. Spring</a:t>
            </a:r>
          </a:p>
          <a:p>
            <a:pPr lvl="0" algn="l">
              <a:lnSpc>
                <a:spcPct val="141930"/>
              </a:lnSpc>
            </a:pPr>
            <a:r>
              <a:rPr lang="en-US" sz="2600" b="0" i="0" u="none" strike="noStrike" spc="-100">
                <a:solidFill>
                  <a:srgbClr val="222222"/>
                </a:solidFill>
                <a:latin typeface="Pretendard Light"/>
              </a:rPr>
              <a:t>        2. Docker</a:t>
            </a:r>
          </a:p>
          <a:p>
            <a:pPr lvl="0" algn="l">
              <a:lnSpc>
                <a:spcPct val="141930"/>
              </a:lnSpc>
            </a:pPr>
            <a:r>
              <a:rPr lang="en-US" sz="2600" b="0" i="0" u="none" strike="noStrike" spc="-100">
                <a:solidFill>
                  <a:srgbClr val="222222"/>
                </a:solidFill>
                <a:latin typeface="Pretendard Light"/>
              </a:rPr>
              <a:t>        3. Ai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04300" y="1587500"/>
            <a:ext cx="6273800" cy="11176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11300" y="8026400"/>
            <a:ext cx="14414500" cy="723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97000" y="3860800"/>
            <a:ext cx="12496800" cy="34417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728700" y="3530600"/>
            <a:ext cx="2501900" cy="38608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2374900" y="1562100"/>
            <a:ext cx="6794500" cy="1092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6040"/>
              </a:lnSpc>
            </a:pPr>
            <a:r>
              <a:rPr lang="ko-KR" sz="6100" b="0" i="0" u="none" strike="noStrike" spc="-200" dirty="0">
                <a:solidFill>
                  <a:srgbClr val="222222"/>
                </a:solidFill>
                <a:ea typeface="Pretendard Light"/>
              </a:rPr>
              <a:t>사전</a:t>
            </a:r>
            <a:r>
              <a:rPr lang="en-US" sz="6100" b="0" i="0" u="none" strike="noStrike" spc="-200" dirty="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6100" b="0" i="0" u="none" strike="noStrike" spc="-200" dirty="0">
                <a:solidFill>
                  <a:srgbClr val="222222"/>
                </a:solidFill>
                <a:ea typeface="Pretendard Light"/>
              </a:rPr>
              <a:t>조사</a:t>
            </a:r>
            <a:r>
              <a:rPr lang="en-US" sz="6100" b="0" i="0" u="none" strike="noStrike" spc="-200" dirty="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6100" b="0" i="0" u="none" strike="noStrike" spc="-200" dirty="0">
                <a:solidFill>
                  <a:srgbClr val="222222"/>
                </a:solidFill>
                <a:ea typeface="Pretendard Light"/>
              </a:rPr>
              <a:t>및</a:t>
            </a:r>
            <a:r>
              <a:rPr lang="en-US" sz="6100" b="0" i="0" u="none" strike="noStrike" spc="-200" dirty="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6100" b="0" i="0" u="none" strike="noStrike" spc="-200" dirty="0">
                <a:solidFill>
                  <a:srgbClr val="222222"/>
                </a:solidFill>
                <a:ea typeface="Pretendard Light"/>
              </a:rPr>
              <a:t>기술</a:t>
            </a:r>
            <a:r>
              <a:rPr lang="en-US" sz="6100" b="0" i="0" u="none" strike="noStrike" spc="-200" dirty="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6100" b="0" i="0" u="none" strike="noStrike" spc="-200" dirty="0">
                <a:solidFill>
                  <a:srgbClr val="222222"/>
                </a:solidFill>
                <a:ea typeface="Pretendard Light"/>
              </a:rPr>
              <a:t>탐구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991600" y="1562100"/>
            <a:ext cx="62992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56040"/>
              </a:lnSpc>
            </a:pPr>
            <a:r>
              <a:rPr lang="ko-KR" sz="6200" b="1" i="1" u="none" strike="noStrike" spc="-200" dirty="0">
                <a:solidFill>
                  <a:srgbClr val="222222"/>
                </a:solidFill>
                <a:ea typeface="Pretendard SemiBold"/>
              </a:rPr>
              <a:t>유사</a:t>
            </a:r>
            <a:r>
              <a:rPr lang="en-US" sz="6200" b="1" i="1" u="none" strike="noStrike" spc="-200" dirty="0">
                <a:solidFill>
                  <a:srgbClr val="222222"/>
                </a:solidFill>
                <a:latin typeface="Pretendard SemiBold"/>
              </a:rPr>
              <a:t> </a:t>
            </a:r>
            <a:r>
              <a:rPr lang="ko-KR" sz="6200" b="1" i="1" u="none" strike="noStrike" spc="-200" dirty="0">
                <a:solidFill>
                  <a:srgbClr val="222222"/>
                </a:solidFill>
                <a:ea typeface="Pretendard SemiBold"/>
              </a:rPr>
              <a:t>시스템</a:t>
            </a:r>
            <a:r>
              <a:rPr lang="en-US" sz="6200" b="1" i="1" u="none" strike="noStrike" spc="-200" dirty="0">
                <a:solidFill>
                  <a:srgbClr val="222222"/>
                </a:solidFill>
                <a:latin typeface="Pretendard SemiBold"/>
              </a:rPr>
              <a:t>  </a:t>
            </a:r>
            <a:r>
              <a:rPr lang="ko-KR" sz="6200" b="1" i="1" u="none" strike="noStrike" spc="-200" dirty="0">
                <a:solidFill>
                  <a:srgbClr val="222222"/>
                </a:solidFill>
                <a:ea typeface="Pretendard SemiBold"/>
              </a:rPr>
              <a:t>조사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964" y="654050"/>
            <a:ext cx="15989300" cy="90424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460500" y="1435100"/>
            <a:ext cx="7150100" cy="1054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8850"/>
              </a:lnSpc>
            </a:pPr>
            <a:r>
              <a:rPr lang="ko-KR" sz="87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일정</a:t>
            </a:r>
            <a:r>
              <a:rPr lang="en-US" sz="87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87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및</a:t>
            </a:r>
            <a:r>
              <a:rPr lang="en-US" sz="87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87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계획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78000" y="3429000"/>
            <a:ext cx="3314700" cy="546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146300" y="3454400"/>
            <a:ext cx="26543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24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일정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78000" y="3962400"/>
            <a:ext cx="7734300" cy="17653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2070100" y="4165600"/>
            <a:ext cx="7213600" cy="1358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3/5 ~ 3/21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주제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선정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및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역할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분담</a:t>
            </a:r>
          </a:p>
          <a:p>
            <a:pPr lvl="0" algn="l">
              <a:lnSpc>
                <a:spcPct val="154380"/>
              </a:lnSpc>
            </a:pP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3/21 ~ 3/25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어플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UI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제작</a:t>
            </a:r>
          </a:p>
          <a:p>
            <a:pPr lvl="0" algn="l">
              <a:lnSpc>
                <a:spcPct val="154380"/>
              </a:lnSpc>
            </a:pP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3/26 ~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집중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계발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기간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78000" y="6146800"/>
            <a:ext cx="3314700" cy="5461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2146300" y="6172200"/>
            <a:ext cx="26543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24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계획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78000" y="6692900"/>
            <a:ext cx="7734300" cy="17653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2070100" y="6629400"/>
            <a:ext cx="7213600" cy="1854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endParaRPr/>
          </a:p>
          <a:p>
            <a:pPr lvl="0" algn="l">
              <a:lnSpc>
                <a:spcPct val="154380"/>
              </a:lnSpc>
            </a:pP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1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학기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: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작은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크기로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제작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(1:10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크기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)</a:t>
            </a:r>
          </a:p>
          <a:p>
            <a:pPr lvl="0" algn="l">
              <a:lnSpc>
                <a:spcPct val="154380"/>
              </a:lnSpc>
            </a:pP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2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학기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: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실제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크기로</a:t>
            </a:r>
            <a:r>
              <a:rPr lang="en-US" sz="21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21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제작</a:t>
            </a:r>
          </a:p>
          <a:p>
            <a:pPr lvl="0" algn="l">
              <a:lnSpc>
                <a:spcPct val="154380"/>
              </a:lnSpc>
            </a:pPr>
            <a:endParaRPr lang="ko-KR" sz="2100" b="0" i="0" u="none" strike="noStrike">
              <a:solidFill>
                <a:srgbClr val="222222">
                  <a:alpha val="80000"/>
                </a:srgbClr>
              </a:solidFill>
              <a:ea typeface="Pretendard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0375900" y="1333500"/>
            <a:ext cx="5372100" cy="162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endParaRPr lang="ko-KR" sz="3000" b="0" i="0" u="none" strike="noStrike" dirty="0">
              <a:solidFill>
                <a:srgbClr val="000000"/>
              </a:solidFill>
              <a:ea typeface="Pretendard Regular"/>
            </a:endParaRPr>
          </a:p>
        </p:txBody>
      </p:sp>
      <p:graphicFrame>
        <p:nvGraphicFramePr>
          <p:cNvPr id="15" name="차트 14">
            <a:extLst>
              <a:ext uri="{FF2B5EF4-FFF2-40B4-BE49-F238E27FC236}">
                <a16:creationId xmlns:a16="http://schemas.microsoft.com/office/drawing/2014/main" id="{D2D28FB1-7E8B-EF7F-8324-AC25F15F40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4423569"/>
              </p:ext>
            </p:extLst>
          </p:nvPr>
        </p:nvGraphicFramePr>
        <p:xfrm>
          <a:off x="673100" y="800100"/>
          <a:ext cx="16941800" cy="8870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638300" y="1143000"/>
            <a:ext cx="10642600" cy="3149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9500" b="1" i="1" u="none" strike="noStrike" spc="400" dirty="0">
                <a:solidFill>
                  <a:srgbClr val="222222"/>
                </a:solidFill>
                <a:ea typeface="Pretendard Light" panose="020B0600000101010101" charset="-127"/>
              </a:rPr>
              <a:t>프로토타입</a:t>
            </a:r>
            <a:r>
              <a:rPr lang="en-US" sz="9500" b="1" i="1" u="none" strike="noStrike" spc="400" dirty="0">
                <a:solidFill>
                  <a:srgbClr val="222222"/>
                </a:solidFill>
                <a:latin typeface="Playfair Display SemiBold"/>
              </a:rPr>
              <a:t> </a:t>
            </a:r>
            <a:r>
              <a:rPr lang="ko-KR" sz="9500" b="1" i="1" u="none" strike="noStrike" spc="400" dirty="0">
                <a:solidFill>
                  <a:srgbClr val="222222"/>
                </a:solidFill>
                <a:ea typeface="Pretendard Light" panose="020B0600000101010101" charset="-127"/>
              </a:rPr>
              <a:t>시스템</a:t>
            </a:r>
            <a:r>
              <a:rPr lang="en-US" sz="9500" b="1" i="1" u="none" strike="noStrike" spc="400" dirty="0">
                <a:solidFill>
                  <a:srgbClr val="222222"/>
                </a:solidFill>
                <a:latin typeface="Playfair Display SemiBold"/>
              </a:rPr>
              <a:t> </a:t>
            </a:r>
            <a:r>
              <a:rPr lang="ko-KR" sz="9500" b="1" i="1" u="none" strike="noStrike" spc="400" dirty="0">
                <a:solidFill>
                  <a:srgbClr val="222222"/>
                </a:solidFill>
                <a:ea typeface="Pretendard Light" panose="020B0600000101010101" charset="-127"/>
              </a:rPr>
              <a:t>개발</a:t>
            </a:r>
            <a:r>
              <a:rPr lang="en-US" sz="9500" b="1" i="1" u="none" strike="noStrike" spc="400" dirty="0">
                <a:solidFill>
                  <a:srgbClr val="222222"/>
                </a:solidFill>
                <a:latin typeface="Playfair Display SemiBold"/>
              </a:rPr>
              <a:t> </a:t>
            </a:r>
            <a:r>
              <a:rPr lang="ko-KR" sz="9500" b="1" i="1" u="none" strike="noStrike" spc="400" dirty="0">
                <a:solidFill>
                  <a:srgbClr val="222222"/>
                </a:solidFill>
                <a:ea typeface="Pretendard Light" panose="020B0600000101010101" charset="-127"/>
              </a:rPr>
              <a:t>범위</a:t>
            </a:r>
            <a:r>
              <a:rPr lang="en-US" sz="9500" b="1" i="1" u="none" strike="noStrike" spc="400" dirty="0">
                <a:solidFill>
                  <a:srgbClr val="222222"/>
                </a:solidFill>
                <a:latin typeface="Playfair Display SemiBold"/>
              </a:rPr>
              <a:t> </a:t>
            </a:r>
            <a:r>
              <a:rPr lang="ko-KR" sz="9500" b="1" i="1" u="none" strike="noStrike" spc="400" dirty="0">
                <a:solidFill>
                  <a:srgbClr val="222222"/>
                </a:solidFill>
                <a:ea typeface="Pretendard Light" panose="020B0600000101010101" charset="-127"/>
              </a:rPr>
              <a:t>및</a:t>
            </a:r>
            <a:r>
              <a:rPr lang="en-US" sz="9500" b="1" i="1" u="none" strike="noStrike" spc="400" dirty="0">
                <a:solidFill>
                  <a:srgbClr val="222222"/>
                </a:solidFill>
                <a:latin typeface="Playfair Display SemiBold"/>
              </a:rPr>
              <a:t> </a:t>
            </a:r>
            <a:r>
              <a:rPr lang="ko-KR" sz="9500" b="1" i="1" u="none" strike="noStrike" spc="400" dirty="0">
                <a:solidFill>
                  <a:srgbClr val="222222"/>
                </a:solidFill>
                <a:ea typeface="Pretendard Light" panose="020B0600000101010101" charset="-127"/>
              </a:rPr>
              <a:t>계획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0700" y="4483100"/>
            <a:ext cx="2692400" cy="4445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7175500" y="4495800"/>
            <a:ext cx="2159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소프트웨어</a:t>
            </a:r>
            <a:r>
              <a:rPr lang="en-US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구성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874500" y="4483100"/>
            <a:ext cx="2692400" cy="4445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874500" y="4914900"/>
            <a:ext cx="3581400" cy="44069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70700" y="4914900"/>
            <a:ext cx="3581400" cy="4406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2192000" y="5194300"/>
            <a:ext cx="3073400" cy="311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54380"/>
              </a:lnSpc>
              <a:buClr>
                <a:srgbClr val="222222"/>
              </a:buClr>
              <a:buFont typeface="Arial"/>
              <a:buChar char="●"/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데이터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저장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및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분석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: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아기의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상태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데이터를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클라우드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서버에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저장하고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분석을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하여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장기적인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패턴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추적</a:t>
            </a:r>
          </a:p>
          <a:p>
            <a:pPr marL="342900" lvl="0" indent="-342900" algn="l">
              <a:lnSpc>
                <a:spcPct val="154380"/>
              </a:lnSpc>
              <a:buClr>
                <a:srgbClr val="222222"/>
              </a:buClr>
              <a:buFont typeface="Arial"/>
              <a:buChar char="●"/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데이터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보안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: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보호자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개인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정보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및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아기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데이터를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안전하게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보호하기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위한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암호화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및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보안처리</a:t>
            </a:r>
          </a:p>
          <a:p>
            <a:pPr marL="342900" lvl="0" indent="-342900" algn="l">
              <a:lnSpc>
                <a:spcPct val="154380"/>
              </a:lnSpc>
              <a:buClr>
                <a:srgbClr val="222222"/>
              </a:buClr>
              <a:buFont typeface="Arial"/>
              <a:buChar char="●"/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카메라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보안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175500" y="5130800"/>
            <a:ext cx="3073400" cy="3924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-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모바일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어플리케이션</a:t>
            </a:r>
          </a:p>
          <a:p>
            <a:pPr marL="342900" lvl="0" indent="-342900" algn="l">
              <a:lnSpc>
                <a:spcPct val="154380"/>
              </a:lnSpc>
              <a:buClr>
                <a:srgbClr val="222222"/>
              </a:buClr>
              <a:buFont typeface="Arial"/>
              <a:buChar char="●"/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실시간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데이터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표시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: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온도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,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습도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,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움직임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등의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아기의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상태를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실시간으로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제공</a:t>
            </a:r>
          </a:p>
          <a:p>
            <a:pPr marL="342900" lvl="0" indent="-342900" algn="l">
              <a:lnSpc>
                <a:spcPct val="154380"/>
              </a:lnSpc>
              <a:buClr>
                <a:srgbClr val="222222"/>
              </a:buClr>
              <a:buFont typeface="Arial"/>
              <a:buChar char="●"/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알림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시스템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: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위험요소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발생시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부모에게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알림</a:t>
            </a:r>
          </a:p>
          <a:p>
            <a:pPr marL="342900" lvl="0" indent="-342900" algn="l">
              <a:lnSpc>
                <a:spcPct val="154380"/>
              </a:lnSpc>
              <a:buClr>
                <a:srgbClr val="222222"/>
              </a:buClr>
              <a:buFont typeface="Arial"/>
              <a:buChar char="●"/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데이터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기록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및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분석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: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수면패턴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,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심박수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,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호흡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상태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등을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분석하여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기록</a:t>
            </a:r>
          </a:p>
          <a:p>
            <a:pPr marL="342900" lvl="0" indent="-342900" algn="l">
              <a:lnSpc>
                <a:spcPct val="154380"/>
              </a:lnSpc>
              <a:buClr>
                <a:srgbClr val="222222"/>
              </a:buClr>
              <a:buFont typeface="Arial"/>
              <a:buChar char="●"/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원격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제어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: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스마트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기능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제공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17700" y="4483100"/>
            <a:ext cx="2692400" cy="4445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17700" y="4914900"/>
            <a:ext cx="3581400" cy="44069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2197100" y="5194300"/>
            <a:ext cx="3073400" cy="2705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-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요람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본체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: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아기가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편안하게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잠을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있도록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안전한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디자인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선택</a:t>
            </a:r>
          </a:p>
          <a:p>
            <a:pPr lvl="0" algn="l">
              <a:lnSpc>
                <a:spcPct val="154380"/>
              </a:lnSpc>
            </a:pPr>
            <a:endParaRPr lang="ko-KR" sz="1700" b="0" i="0" u="none" strike="noStrike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-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센서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모듈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 </a:t>
            </a:r>
          </a:p>
          <a:p>
            <a:pPr marL="342900" lvl="0" indent="-342900" algn="l">
              <a:lnSpc>
                <a:spcPct val="154380"/>
              </a:lnSpc>
              <a:buClr>
                <a:srgbClr val="222222"/>
              </a:buClr>
              <a:buFont typeface="Arial"/>
              <a:buChar char="●"/>
            </a:pP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 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온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/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습도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센서</a:t>
            </a:r>
          </a:p>
          <a:p>
            <a:pPr marL="342900" lvl="0" indent="-342900" algn="l">
              <a:lnSpc>
                <a:spcPct val="154380"/>
              </a:lnSpc>
              <a:buClr>
                <a:srgbClr val="222222"/>
              </a:buClr>
              <a:buFont typeface="Arial"/>
              <a:buChar char="●"/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움직임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센서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(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카메라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)</a:t>
            </a:r>
          </a:p>
          <a:p>
            <a:pPr marL="342900" lvl="0" indent="-342900" algn="l">
              <a:lnSpc>
                <a:spcPct val="154380"/>
              </a:lnSpc>
              <a:buClr>
                <a:srgbClr val="222222"/>
              </a:buClr>
              <a:buFont typeface="Arial"/>
              <a:buChar char="●"/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소리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감지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센서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209800" y="4521200"/>
            <a:ext cx="2159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하드웨어</a:t>
            </a:r>
            <a:r>
              <a:rPr lang="en-US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구성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166600" y="4521200"/>
            <a:ext cx="2159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클라우드</a:t>
            </a:r>
            <a:r>
              <a:rPr lang="en-US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시스템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727200" y="1866900"/>
            <a:ext cx="65532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8850"/>
              </a:lnSpc>
            </a:pPr>
            <a:r>
              <a:rPr lang="ko-KR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데이터</a:t>
            </a:r>
            <a:r>
              <a:rPr lang="en-US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수집</a:t>
            </a:r>
            <a:r>
              <a:rPr lang="en-US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방안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86100" y="4051300"/>
            <a:ext cx="5613400" cy="127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86100" y="3683000"/>
            <a:ext cx="1765300" cy="3810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302000" y="3695700"/>
            <a:ext cx="13335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Point.01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88500" y="4051300"/>
            <a:ext cx="5613400" cy="127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88500" y="3683000"/>
            <a:ext cx="1765300" cy="3810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9804400" y="3695700"/>
            <a:ext cx="13335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Point.02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86100" y="6362700"/>
            <a:ext cx="5613400" cy="127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86100" y="5981700"/>
            <a:ext cx="1765300" cy="3810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517900" y="5981700"/>
            <a:ext cx="9144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Point.03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88500" y="6362700"/>
            <a:ext cx="5613400" cy="12700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88500" y="5981700"/>
            <a:ext cx="1765300" cy="381000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10007600" y="5981700"/>
            <a:ext cx="9271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Point.04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876800" y="4876800"/>
            <a:ext cx="36576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온라인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플랫폼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및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쇼핑몰</a:t>
            </a:r>
          </a:p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5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소셜</a:t>
            </a:r>
            <a:r>
              <a:rPr lang="en-US" sz="15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미디어</a:t>
            </a:r>
            <a:r>
              <a:rPr lang="en-US" sz="15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분석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876800" y="4470400"/>
            <a:ext cx="38100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사용자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피드백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및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리뷰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분석</a:t>
            </a:r>
          </a:p>
        </p:txBody>
      </p:sp>
      <p:pic>
        <p:nvPicPr>
          <p:cNvPr id="27" name="Picture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17900" y="4622800"/>
            <a:ext cx="685800" cy="762000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48900" y="4521200"/>
            <a:ext cx="584200" cy="749300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30600" y="6769100"/>
            <a:ext cx="660400" cy="8763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72700" y="6934200"/>
            <a:ext cx="736600" cy="736600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11404600" y="4876800"/>
            <a:ext cx="36576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설문조사</a:t>
            </a:r>
          </a:p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전문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조사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기관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활용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404600" y="4470400"/>
            <a:ext cx="38100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시장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조사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및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설문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조사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876800" y="7188200"/>
            <a:ext cx="36576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기술적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동향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파악</a:t>
            </a:r>
          </a:p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기술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특허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분석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876800" y="6781800"/>
            <a:ext cx="38100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유사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제품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/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기술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조사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404600" y="7188200"/>
            <a:ext cx="36576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5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정부</a:t>
            </a:r>
            <a:r>
              <a:rPr lang="en-US" sz="15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통계</a:t>
            </a:r>
            <a:r>
              <a:rPr lang="en-US" sz="15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및</a:t>
            </a:r>
            <a:r>
              <a:rPr lang="en-US" sz="15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산업</a:t>
            </a:r>
            <a:r>
              <a:rPr lang="en-US" sz="15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리포트</a:t>
            </a:r>
            <a:r>
              <a:rPr lang="en-US" sz="15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 </a:t>
            </a:r>
          </a:p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en-US" sz="15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B2B </a:t>
            </a:r>
            <a:r>
              <a:rPr lang="ko-KR" sz="15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데이터</a:t>
            </a:r>
            <a:r>
              <a:rPr lang="en-US" sz="15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플랫폼</a:t>
            </a:r>
            <a:r>
              <a:rPr lang="en-US" sz="15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활용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404600" y="6781800"/>
            <a:ext cx="38100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산업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관련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데이터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및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통계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분석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727200" y="1866900"/>
            <a:ext cx="65532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8850"/>
              </a:lnSpc>
            </a:pPr>
            <a:r>
              <a:rPr lang="ko-KR" sz="63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유관</a:t>
            </a:r>
            <a:r>
              <a:rPr lang="en-US" sz="63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63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산업체</a:t>
            </a:r>
            <a:r>
              <a:rPr lang="en-US" sz="63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63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동향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54400" y="3581400"/>
            <a:ext cx="5270500" cy="127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54400" y="3225800"/>
            <a:ext cx="1663700" cy="3556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657600" y="3238500"/>
            <a:ext cx="12573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600" b="0" i="1" u="none" strike="noStrike" dirty="0">
                <a:solidFill>
                  <a:srgbClr val="222222"/>
                </a:solidFill>
                <a:latin typeface="Playfair Display Bold"/>
              </a:rPr>
              <a:t>Point.01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0400" y="3581400"/>
            <a:ext cx="5270500" cy="127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50400" y="3225800"/>
            <a:ext cx="1663700" cy="3556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9753600" y="3238500"/>
            <a:ext cx="12573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600" b="0" i="1" u="none" strike="noStrike">
                <a:solidFill>
                  <a:srgbClr val="222222"/>
                </a:solidFill>
                <a:latin typeface="Playfair Display Bold"/>
              </a:rPr>
              <a:t>Point.02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54400" y="5740400"/>
            <a:ext cx="5270500" cy="127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54400" y="5384800"/>
            <a:ext cx="1663700" cy="355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860800" y="5384800"/>
            <a:ext cx="850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600" b="0" i="1" u="none" strike="noStrike">
                <a:solidFill>
                  <a:srgbClr val="222222"/>
                </a:solidFill>
                <a:latin typeface="Playfair Display Bold"/>
              </a:rPr>
              <a:t>Point.03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0400" y="5740400"/>
            <a:ext cx="5270500" cy="12700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50400" y="5384800"/>
            <a:ext cx="1663700" cy="355600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9956800" y="5384800"/>
            <a:ext cx="863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600" b="0" i="1" u="none" strike="noStrike">
                <a:solidFill>
                  <a:srgbClr val="222222"/>
                </a:solidFill>
                <a:latin typeface="Playfair Display Bold"/>
              </a:rPr>
              <a:t>Point.04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5130800" y="4356100"/>
            <a:ext cx="34417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IOT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기술을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이용하여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아기의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상태를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실시간으로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모니터링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,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부모에게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알림을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보내는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기능이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IOT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산업과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관련되어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있다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130800" y="3962400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en-US" sz="1600" b="0" i="0" u="none" strike="noStrike">
                <a:solidFill>
                  <a:srgbClr val="222222"/>
                </a:solidFill>
                <a:latin typeface="Pretendard Medium"/>
              </a:rPr>
              <a:t>IOT </a:t>
            </a: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및</a:t>
            </a:r>
            <a:r>
              <a:rPr lang="en-US" sz="16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스마트</a:t>
            </a:r>
            <a:r>
              <a:rPr lang="en-US" sz="16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홈</a:t>
            </a:r>
            <a:r>
              <a:rPr lang="en-US" sz="16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산업</a:t>
            </a:r>
          </a:p>
        </p:txBody>
      </p:sp>
      <p:pic>
        <p:nvPicPr>
          <p:cNvPr id="27" name="Picture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60800" y="4114800"/>
            <a:ext cx="635000" cy="711200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72700" y="4013200"/>
            <a:ext cx="546100" cy="698500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73500" y="6134100"/>
            <a:ext cx="609600" cy="8255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09200" y="6286500"/>
            <a:ext cx="685800" cy="685800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11264900" y="4305300"/>
            <a:ext cx="3441700" cy="673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육아용품은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시장은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꾸준히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성장하고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스마트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기능이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탑재된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제품이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인기를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끌고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있다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264900" y="3962400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육아용품</a:t>
            </a:r>
            <a:r>
              <a:rPr lang="en-US" sz="16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산업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5130800" y="6438900"/>
            <a:ext cx="3441700" cy="1016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아기의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수면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패턴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,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호흡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,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심박수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등을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모니터링하고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이를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기반으로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데이터를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분석하기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때문에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헬스케어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산업과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밀접함</a:t>
            </a:r>
            <a:r>
              <a:rPr lang="en-US" sz="14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5130800" y="6146800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헬스케어</a:t>
            </a:r>
            <a:r>
              <a:rPr lang="en-US" sz="16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산업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264900" y="6527800"/>
            <a:ext cx="34417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스마트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요람에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자동화된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기능이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추가되는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추세로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자동으로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요람을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흔들거나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진동을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조절하는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기능이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자동화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기술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산업과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밀절함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264900" y="6146800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로봇</a:t>
            </a:r>
            <a:r>
              <a:rPr lang="en-US" sz="16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및</a:t>
            </a:r>
            <a:r>
              <a:rPr lang="en-US" sz="16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자동화</a:t>
            </a:r>
            <a:r>
              <a:rPr lang="en-US" sz="16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기술</a:t>
            </a:r>
            <a:r>
              <a:rPr lang="en-US" sz="16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산업</a:t>
            </a:r>
          </a:p>
        </p:txBody>
      </p:sp>
      <p:pic>
        <p:nvPicPr>
          <p:cNvPr id="37" name="Picture 3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454400" y="7632700"/>
            <a:ext cx="10160000" cy="12700"/>
          </a:xfrm>
          <a:prstGeom prst="rect">
            <a:avLst/>
          </a:prstGeom>
        </p:spPr>
      </p:pic>
      <p:pic>
        <p:nvPicPr>
          <p:cNvPr id="38" name="Picture 3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54400" y="7289800"/>
            <a:ext cx="1663700" cy="355600"/>
          </a:xfrm>
          <a:prstGeom prst="rect">
            <a:avLst/>
          </a:prstGeom>
        </p:spPr>
      </p:pic>
      <p:sp>
        <p:nvSpPr>
          <p:cNvPr id="39" name="TextBox 39"/>
          <p:cNvSpPr txBox="1"/>
          <p:nvPr/>
        </p:nvSpPr>
        <p:spPr>
          <a:xfrm>
            <a:off x="3670300" y="7353300"/>
            <a:ext cx="12827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ko-KR" sz="1600" b="0" i="1" u="none" strike="noStrike">
                <a:solidFill>
                  <a:srgbClr val="222222"/>
                </a:solidFill>
                <a:ea typeface="Playfair Display Bold"/>
              </a:rPr>
              <a:t>그</a:t>
            </a:r>
            <a:r>
              <a:rPr lang="en-US" sz="1600" b="0" i="1" u="none" strike="noStrike">
                <a:solidFill>
                  <a:srgbClr val="222222"/>
                </a:solidFill>
                <a:latin typeface="Playfair Display Bold"/>
              </a:rPr>
              <a:t> </a:t>
            </a:r>
            <a:r>
              <a:rPr lang="ko-KR" sz="1600" b="0" i="1" u="none" strike="noStrike">
                <a:solidFill>
                  <a:srgbClr val="222222"/>
                </a:solidFill>
                <a:ea typeface="Playfair Display Bold"/>
              </a:rPr>
              <a:t>외</a:t>
            </a:r>
          </a:p>
        </p:txBody>
      </p:sp>
      <p:pic>
        <p:nvPicPr>
          <p:cNvPr id="40" name="Picture 4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013200" y="8191500"/>
            <a:ext cx="685800" cy="685800"/>
          </a:xfrm>
          <a:prstGeom prst="rect">
            <a:avLst/>
          </a:prstGeom>
        </p:spPr>
      </p:pic>
      <p:sp>
        <p:nvSpPr>
          <p:cNvPr id="41" name="TextBox 41"/>
          <p:cNvSpPr txBox="1"/>
          <p:nvPr/>
        </p:nvSpPr>
        <p:spPr>
          <a:xfrm>
            <a:off x="5168900" y="8407400"/>
            <a:ext cx="78994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스마트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육아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: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및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 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부모의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라이프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스타일을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지원하는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제품들이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빠르게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증가하고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있다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.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예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)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스마트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모니터</a:t>
            </a:r>
          </a:p>
          <a:p>
            <a:pPr marL="342900" lvl="0" indent="-342900" algn="l">
              <a:lnSpc>
                <a:spcPct val="159359"/>
              </a:lnSpc>
              <a:buClr>
                <a:srgbClr val="222222"/>
              </a:buClr>
              <a:buFont typeface="Arial"/>
              <a:buChar char="●"/>
            </a:pP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개인화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및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AI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기술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: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부모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맞춤형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서비스를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제공하기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위해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AI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기술을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활용한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데이터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분석이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중요해지고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있다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.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예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)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아기의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수면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패턴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인식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후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자동으로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요람을</a:t>
            </a:r>
            <a:r>
              <a:rPr lang="en-US" sz="1400" b="0" i="0" u="none" strike="noStrike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400" b="0" i="0" u="none" strike="noStrike">
                <a:solidFill>
                  <a:srgbClr val="222222">
                    <a:alpha val="67843"/>
                  </a:srgbClr>
                </a:solidFill>
                <a:ea typeface="Pretendard Light"/>
              </a:rPr>
              <a:t>조절함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5168900" y="8051800"/>
            <a:ext cx="3581400" cy="266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글로벌</a:t>
            </a:r>
            <a:r>
              <a:rPr lang="en-US" sz="16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600" b="0" i="0" u="none" strike="noStrike">
                <a:solidFill>
                  <a:srgbClr val="222222"/>
                </a:solidFill>
                <a:ea typeface="Pretendard Medium"/>
              </a:rPr>
              <a:t>트렌드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7000" y="971550"/>
            <a:ext cx="2692400" cy="444500"/>
          </a:xfrm>
          <a:prstGeom prst="rect">
            <a:avLst/>
          </a:prstGeom>
        </p:spPr>
      </p:pic>
      <p:sp>
        <p:nvSpPr>
          <p:cNvPr id="21" name="TextBox 13">
            <a:extLst>
              <a:ext uri="{FF2B5EF4-FFF2-40B4-BE49-F238E27FC236}">
                <a16:creationId xmlns:a16="http://schemas.microsoft.com/office/drawing/2014/main" id="{E2DD247F-BED2-E1AA-5D40-D55D3075A3AB}"/>
              </a:ext>
            </a:extLst>
          </p:cNvPr>
          <p:cNvSpPr txBox="1"/>
          <p:nvPr/>
        </p:nvSpPr>
        <p:spPr>
          <a:xfrm>
            <a:off x="-4000500" y="993180"/>
            <a:ext cx="13550900" cy="113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b="1" i="1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예상 </a:t>
            </a:r>
            <a:r>
              <a:rPr lang="en-US" altLang="ko-KR" sz="2400" b="1" i="1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UI</a:t>
            </a:r>
            <a:endParaRPr lang="ko-KR" sz="2400" b="1" i="1" u="none" strike="noStrike" dirty="0">
              <a:solidFill>
                <a:srgbClr val="000000"/>
              </a:solidFill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A6EA4CC-4D42-2BCA-DC57-80B336B6C4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042" y="2476500"/>
            <a:ext cx="15067308" cy="570190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65FFF16-A4D7-A09A-3564-A98666C2A3C3}"/>
              </a:ext>
            </a:extLst>
          </p:cNvPr>
          <p:cNvSpPr txBox="1"/>
          <p:nvPr/>
        </p:nvSpPr>
        <p:spPr>
          <a:xfrm>
            <a:off x="1600200" y="9182100"/>
            <a:ext cx="1272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피그마</a:t>
            </a:r>
            <a:r>
              <a:rPr lang="ko-KR" altLang="en-US" dirty="0"/>
              <a:t> </a:t>
            </a:r>
            <a:r>
              <a:rPr lang="en-US" altLang="ko-KR" dirty="0"/>
              <a:t>: https://www.figma.com/design/xkmGwTQUHb9aF7F0Lln5P2/Untitled?node-id=0-1&amp;t=U7IJzKdXka94X6ET-1 </a:t>
            </a:r>
            <a:endParaRPr lang="ko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727200" y="1143000"/>
            <a:ext cx="5473700" cy="2222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12500" b="1" i="1" u="none" strike="noStrike" spc="5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목차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10800000">
            <a:off x="5092700" y="5880100"/>
            <a:ext cx="4292600" cy="127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4089400" y="5067300"/>
            <a:ext cx="1104900" cy="825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en-US" sz="4700" b="0" i="1" u="none" strike="noStrike">
                <a:solidFill>
                  <a:srgbClr val="222222"/>
                </a:solidFill>
                <a:latin typeface="Tiro Bangla Italic"/>
              </a:rPr>
              <a:t>01.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270500" y="5308600"/>
            <a:ext cx="33782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6040"/>
              </a:lnSpc>
            </a:pPr>
            <a:r>
              <a:rPr lang="ko-KR" sz="2500" b="0" i="0" u="none" strike="noStrike" spc="-100" dirty="0">
                <a:solidFill>
                  <a:srgbClr val="222222"/>
                </a:solidFill>
                <a:ea typeface="Pretendard Light"/>
              </a:rPr>
              <a:t>개요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10800000">
            <a:off x="5092700" y="7124700"/>
            <a:ext cx="4292600" cy="127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4089400" y="6311900"/>
            <a:ext cx="1104900" cy="825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en-US" sz="4700" b="0" i="1" u="none" strike="noStrike">
                <a:solidFill>
                  <a:srgbClr val="222222"/>
                </a:solidFill>
                <a:latin typeface="Tiro Bangla Italic"/>
              </a:rPr>
              <a:t>02.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270500" y="6553200"/>
            <a:ext cx="33782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6040"/>
              </a:lnSpc>
            </a:pPr>
            <a:r>
              <a:rPr lang="ko-KR" sz="2500" b="0" i="0" u="none" strike="noStrike" spc="-100">
                <a:solidFill>
                  <a:srgbClr val="222222"/>
                </a:solidFill>
                <a:ea typeface="Pretendard Light"/>
              </a:rPr>
              <a:t>시스템</a:t>
            </a:r>
            <a:r>
              <a:rPr lang="en-US" sz="2500" b="0" i="0" u="none" strike="noStrike" spc="-10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2500" b="0" i="0" u="none" strike="noStrike" spc="-100">
                <a:solidFill>
                  <a:srgbClr val="222222"/>
                </a:solidFill>
                <a:ea typeface="Pretendard Light"/>
              </a:rPr>
              <a:t>구성</a:t>
            </a:r>
            <a:r>
              <a:rPr lang="en-US" sz="2500" b="0" i="0" u="none" strike="noStrike" spc="-10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2500" b="0" i="0" u="none" strike="noStrike" spc="-100">
                <a:solidFill>
                  <a:srgbClr val="222222"/>
                </a:solidFill>
                <a:ea typeface="Pretendard Light"/>
              </a:rPr>
              <a:t>및</a:t>
            </a:r>
            <a:r>
              <a:rPr lang="en-US" sz="2500" b="0" i="0" u="none" strike="noStrike" spc="-10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2500" b="0" i="0" u="none" strike="noStrike" spc="-100">
                <a:solidFill>
                  <a:srgbClr val="222222"/>
                </a:solidFill>
                <a:ea typeface="Pretendard Light"/>
              </a:rPr>
              <a:t>동작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10800000">
            <a:off x="5092700" y="8369300"/>
            <a:ext cx="4292600" cy="127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4089400" y="7556500"/>
            <a:ext cx="1104900" cy="825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en-US" sz="4700" b="0" i="1" u="none" strike="noStrike">
                <a:solidFill>
                  <a:srgbClr val="222222"/>
                </a:solidFill>
                <a:latin typeface="Tiro Bangla Italic"/>
              </a:rPr>
              <a:t>03.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270500" y="7797800"/>
            <a:ext cx="33782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6040"/>
              </a:lnSpc>
            </a:pPr>
            <a:r>
              <a:rPr lang="ko-KR" sz="2500" b="0" i="0" u="none" strike="noStrike" spc="-100">
                <a:solidFill>
                  <a:srgbClr val="222222"/>
                </a:solidFill>
                <a:ea typeface="Pretendard Light"/>
              </a:rPr>
              <a:t>개발환경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10800000">
            <a:off x="11201400" y="5880100"/>
            <a:ext cx="4292600" cy="12700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10210800" y="5067300"/>
            <a:ext cx="1104900" cy="825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en-US" sz="4700" b="0" i="1" u="none" strike="noStrike">
                <a:solidFill>
                  <a:srgbClr val="222222"/>
                </a:solidFill>
                <a:latin typeface="Tiro Bangla Italic"/>
              </a:rPr>
              <a:t>04.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391900" y="5308600"/>
            <a:ext cx="33782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6040"/>
              </a:lnSpc>
            </a:pPr>
            <a:r>
              <a:rPr lang="ko-KR" sz="2500" b="0" i="0" u="none" strike="noStrike" spc="-100">
                <a:solidFill>
                  <a:srgbClr val="222222"/>
                </a:solidFill>
                <a:ea typeface="Pretendard Light"/>
              </a:rPr>
              <a:t>사전조사</a:t>
            </a:r>
            <a:r>
              <a:rPr lang="en-US" sz="2500" b="0" i="0" u="none" strike="noStrike" spc="-10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2500" b="0" i="0" u="none" strike="noStrike" spc="-100">
                <a:solidFill>
                  <a:srgbClr val="222222"/>
                </a:solidFill>
                <a:ea typeface="Pretendard Light"/>
              </a:rPr>
              <a:t>및</a:t>
            </a:r>
            <a:r>
              <a:rPr lang="en-US" sz="2500" b="0" i="0" u="none" strike="noStrike" spc="-10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2500" b="0" i="0" u="none" strike="noStrike" spc="-100">
                <a:solidFill>
                  <a:srgbClr val="222222"/>
                </a:solidFill>
                <a:ea typeface="Pretendard Light"/>
              </a:rPr>
              <a:t>기술탐구</a:t>
            </a:r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10800000">
            <a:off x="11201400" y="7124700"/>
            <a:ext cx="4292600" cy="12700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10210800" y="6311900"/>
            <a:ext cx="1104900" cy="825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en-US" sz="4700" b="0" i="1" u="none" strike="noStrike">
                <a:solidFill>
                  <a:srgbClr val="222222"/>
                </a:solidFill>
                <a:latin typeface="Tiro Bangla Italic"/>
              </a:rPr>
              <a:t>05.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391900" y="6553200"/>
            <a:ext cx="33782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6040"/>
              </a:lnSpc>
            </a:pPr>
            <a:r>
              <a:rPr lang="ko-KR" sz="2500" b="0" i="0" u="none" strike="noStrike" spc="-100">
                <a:solidFill>
                  <a:srgbClr val="222222"/>
                </a:solidFill>
                <a:ea typeface="Pretendard Light"/>
              </a:rPr>
              <a:t>일정</a:t>
            </a:r>
            <a:r>
              <a:rPr lang="en-US" sz="2500" b="0" i="0" u="none" strike="noStrike" spc="-100">
                <a:solidFill>
                  <a:srgbClr val="222222"/>
                </a:solidFill>
                <a:latin typeface="Pretendard Light"/>
              </a:rPr>
              <a:t> </a:t>
            </a:r>
            <a:r>
              <a:rPr lang="ko-KR" sz="2500" b="0" i="0" u="none" strike="noStrike" spc="-100">
                <a:solidFill>
                  <a:srgbClr val="222222"/>
                </a:solidFill>
                <a:ea typeface="Pretendard Light"/>
              </a:rPr>
              <a:t>계획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10800000">
            <a:off x="11201400" y="8369300"/>
            <a:ext cx="4292600" cy="12700"/>
          </a:xfrm>
          <a:prstGeom prst="rect">
            <a:avLst/>
          </a:prstGeom>
        </p:spPr>
      </p:pic>
      <p:sp>
        <p:nvSpPr>
          <p:cNvPr id="29" name="TextBox 29"/>
          <p:cNvSpPr txBox="1"/>
          <p:nvPr/>
        </p:nvSpPr>
        <p:spPr>
          <a:xfrm>
            <a:off x="10210800" y="7556500"/>
            <a:ext cx="1104900" cy="825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en-US" sz="4700" b="0" i="1" u="none" strike="noStrike">
                <a:solidFill>
                  <a:srgbClr val="222222"/>
                </a:solidFill>
                <a:latin typeface="Tiro Bangla Italic"/>
              </a:rPr>
              <a:t>06.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391900" y="7797800"/>
            <a:ext cx="33782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6040"/>
              </a:lnSpc>
            </a:pPr>
            <a:r>
              <a:rPr lang="ko-KR" sz="2500" b="0" i="0" u="none" strike="noStrike" spc="-100">
                <a:solidFill>
                  <a:srgbClr val="222222"/>
                </a:solidFill>
                <a:ea typeface="Pretendard Light"/>
              </a:rPr>
              <a:t>기타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622300"/>
            <a:ext cx="16954500" cy="9042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1800" y="1346200"/>
            <a:ext cx="1943100" cy="1473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1400" y="1346200"/>
            <a:ext cx="1943100" cy="147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11000" y="1346200"/>
            <a:ext cx="1943100" cy="147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400" y="1803400"/>
            <a:ext cx="16954500" cy="78613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812800" y="635000"/>
            <a:ext cx="2336800" cy="2159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3200400" y="635000"/>
            <a:ext cx="2336800" cy="2159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5588000" y="635000"/>
            <a:ext cx="2336800" cy="215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7975600" y="635000"/>
            <a:ext cx="2336800" cy="215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10363200" y="635000"/>
            <a:ext cx="2336800" cy="215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12750800" y="635000"/>
            <a:ext cx="2336800" cy="215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15138400" y="635000"/>
            <a:ext cx="2336800" cy="2159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9893300" y="2844800"/>
            <a:ext cx="6845300" cy="303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82170"/>
              </a:lnSpc>
            </a:pPr>
            <a:r>
              <a:rPr lang="en-US" sz="12000" b="0" i="0" u="none" strike="noStrike" spc="600">
                <a:solidFill>
                  <a:srgbClr val="222222"/>
                </a:solidFill>
                <a:latin typeface="Playfair Display SemiBold"/>
              </a:rPr>
              <a:t>THANK</a:t>
            </a:r>
          </a:p>
          <a:p>
            <a:pPr lvl="0" algn="l">
              <a:lnSpc>
                <a:spcPct val="82170"/>
              </a:lnSpc>
            </a:pPr>
            <a:r>
              <a:rPr lang="en-US" sz="12000" b="0" i="0" u="none" strike="noStrike" spc="600">
                <a:solidFill>
                  <a:srgbClr val="222222"/>
                </a:solidFill>
                <a:latin typeface="Playfair Display SemiBold"/>
              </a:rPr>
              <a:t>YOU!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400" y="8204200"/>
            <a:ext cx="16954500" cy="14732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78000" y="2451100"/>
            <a:ext cx="6921500" cy="50800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9893300" y="6311900"/>
            <a:ext cx="6146800" cy="596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2839"/>
              </a:lnSpc>
            </a:pPr>
            <a:r>
              <a:rPr lang="ko-KR" sz="33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여기까지</a:t>
            </a:r>
            <a:r>
              <a:rPr lang="en-US" sz="33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33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읽어주셔서</a:t>
            </a:r>
            <a:r>
              <a:rPr lang="en-US" sz="33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33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감사합니다</a:t>
            </a:r>
            <a:r>
              <a:rPr lang="en-US" sz="33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826000" y="8788400"/>
            <a:ext cx="1193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1700" b="0" i="1" u="none" strike="noStrike">
                <a:solidFill>
                  <a:srgbClr val="000000"/>
                </a:solidFill>
                <a:ea typeface="Playfair Display Medium"/>
              </a:rPr>
              <a:t>김지언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264900" y="8788400"/>
            <a:ext cx="1193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1700" i="1" u="none" strike="noStrike" dirty="0" err="1">
                <a:solidFill>
                  <a:srgbClr val="000000"/>
                </a:solidFill>
                <a:ea typeface="Playfair Display Medium"/>
              </a:rPr>
              <a:t>이재왕</a:t>
            </a:r>
            <a:endParaRPr lang="ko-KR" sz="1700" i="1" u="none" strike="noStrike" dirty="0">
              <a:solidFill>
                <a:srgbClr val="000000"/>
              </a:solidFill>
              <a:ea typeface="Playfair Display Medium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7670800" y="8788400"/>
            <a:ext cx="10795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1700" b="0" i="1" u="none" strike="noStrike">
                <a:solidFill>
                  <a:srgbClr val="000000"/>
                </a:solidFill>
                <a:ea typeface="Playfair Display Medium"/>
              </a:rPr>
              <a:t>윤세빈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866900" y="8763000"/>
            <a:ext cx="14859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1900" b="0" i="1" u="none" strike="noStrike">
                <a:solidFill>
                  <a:srgbClr val="000000"/>
                </a:solidFill>
                <a:ea typeface="Playfair Display Medium"/>
              </a:rPr>
              <a:t>홍가의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198600" y="8788400"/>
            <a:ext cx="685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1700" b="0" i="1" u="none" strike="noStrike">
                <a:solidFill>
                  <a:srgbClr val="000000"/>
                </a:solidFill>
                <a:ea typeface="Playfair Display Medium"/>
              </a:rPr>
              <a:t>임주현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19200" y="1054100"/>
            <a:ext cx="2806700" cy="546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3100" b="0" i="0" u="none" strike="noStrike" spc="-100">
                <a:solidFill>
                  <a:srgbClr val="000000">
                    <a:alpha val="80000"/>
                  </a:srgbClr>
                </a:solidFill>
                <a:latin typeface="Pretendard Light"/>
              </a:rPr>
              <a:t>InnoArt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050" y="622300"/>
            <a:ext cx="15989300" cy="90424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20900" y="2679700"/>
            <a:ext cx="3378200" cy="41910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079500" y="914400"/>
            <a:ext cx="3835400" cy="154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8800" b="1" i="1" u="none" strike="noStrike" spc="4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구성원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220700" y="1206500"/>
            <a:ext cx="2882900" cy="215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*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페이지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내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인물사진은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샘플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이미지입니다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235700" y="5130800"/>
            <a:ext cx="15621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100"/>
              </a:lnSpc>
            </a:pPr>
            <a:r>
              <a:rPr lang="en-US" sz="1800" b="0" i="1" u="none" strike="noStrike">
                <a:solidFill>
                  <a:srgbClr val="000000"/>
                </a:solidFill>
                <a:latin typeface="Playfair Display SemiBold"/>
              </a:rPr>
              <a:t>class </a:t>
            </a:r>
          </a:p>
          <a:p>
            <a:pPr lvl="0" algn="l">
              <a:lnSpc>
                <a:spcPct val="141100"/>
              </a:lnSpc>
            </a:pPr>
            <a:r>
              <a:rPr lang="en-US" sz="1800" b="0" i="1" u="none" strike="noStrike">
                <a:solidFill>
                  <a:srgbClr val="000000"/>
                </a:solidFill>
                <a:latin typeface="Playfair Display SemiBold"/>
              </a:rPr>
              <a:t>department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658100" y="5130800"/>
            <a:ext cx="23241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100"/>
              </a:lnSpc>
            </a:pP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20244011</a:t>
            </a:r>
          </a:p>
          <a:p>
            <a:pPr lvl="0" algn="l">
              <a:lnSpc>
                <a:spcPct val="141100"/>
              </a:lnSpc>
            </a:pP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컴퓨터</a:t>
            </a: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소프트웨어</a:t>
            </a: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공학과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35700" y="4851400"/>
            <a:ext cx="3911600" cy="127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35700" y="4432300"/>
            <a:ext cx="1981200" cy="4318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6311900" y="4457700"/>
            <a:ext cx="18161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ko-KR" sz="1900" b="0" i="1" u="none" strike="noStrike">
                <a:solidFill>
                  <a:srgbClr val="222222"/>
                </a:solidFill>
                <a:ea typeface="Playfair Display Bold"/>
              </a:rPr>
              <a:t>홍가의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055600" y="5143500"/>
            <a:ext cx="23241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100"/>
              </a:lnSpc>
            </a:pP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20221010</a:t>
            </a:r>
          </a:p>
          <a:p>
            <a:pPr lvl="0" algn="l">
              <a:lnSpc>
                <a:spcPct val="141100"/>
              </a:lnSpc>
            </a:pP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컴퓨터</a:t>
            </a: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소프트웨어</a:t>
            </a: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공학과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20500" y="4876800"/>
            <a:ext cx="3911600" cy="12700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620500" y="4457700"/>
            <a:ext cx="1981200" cy="431800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11709400" y="4470400"/>
            <a:ext cx="18161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ko-KR" sz="1900" b="0" i="1" u="none" strike="noStrike">
                <a:solidFill>
                  <a:srgbClr val="222222"/>
                </a:solidFill>
                <a:ea typeface="Playfair Display Bold"/>
              </a:rPr>
              <a:t>김지언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543300" y="7988300"/>
            <a:ext cx="23241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100"/>
              </a:lnSpc>
            </a:pP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20222230</a:t>
            </a:r>
          </a:p>
          <a:p>
            <a:pPr lvl="0" algn="l">
              <a:lnSpc>
                <a:spcPct val="141100"/>
              </a:lnSpc>
            </a:pP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컴퓨터</a:t>
            </a: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소프트웨어</a:t>
            </a: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공학과</a:t>
            </a:r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0900" y="7708900"/>
            <a:ext cx="3911600" cy="12700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20900" y="7289800"/>
            <a:ext cx="1981200" cy="431800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2197100" y="7315200"/>
            <a:ext cx="18161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ko-KR" sz="1900" b="0" i="1" u="none" strike="noStrike">
                <a:solidFill>
                  <a:srgbClr val="222222"/>
                </a:solidFill>
                <a:ea typeface="Playfair Display Bold"/>
              </a:rPr>
              <a:t>윤세빈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394700" y="7988300"/>
            <a:ext cx="23241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100"/>
              </a:lnSpc>
            </a:pP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20221055</a:t>
            </a:r>
          </a:p>
          <a:p>
            <a:pPr lvl="0" algn="l">
              <a:lnSpc>
                <a:spcPct val="141100"/>
              </a:lnSpc>
            </a:pP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컴퓨터</a:t>
            </a: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소프트웨어</a:t>
            </a: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공학과</a:t>
            </a:r>
          </a:p>
        </p:txBody>
      </p:sp>
      <p:pic>
        <p:nvPicPr>
          <p:cNvPr id="29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72300" y="7708900"/>
            <a:ext cx="3911600" cy="127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72300" y="7289800"/>
            <a:ext cx="1981200" cy="431800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7061200" y="7315200"/>
            <a:ext cx="18161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ko-KR" sz="1900" b="0" i="1" u="none" strike="noStrike">
                <a:solidFill>
                  <a:srgbClr val="222222"/>
                </a:solidFill>
                <a:ea typeface="Playfair Display Bold"/>
              </a:rPr>
              <a:t>이재왕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589000" y="7988300"/>
            <a:ext cx="23241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100"/>
              </a:lnSpc>
            </a:pP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20230841</a:t>
            </a:r>
          </a:p>
          <a:p>
            <a:pPr lvl="0" algn="l">
              <a:lnSpc>
                <a:spcPct val="141100"/>
              </a:lnSpc>
            </a:pP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컴퓨터</a:t>
            </a: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소프트웨어</a:t>
            </a:r>
            <a:r>
              <a:rPr lang="en-US" sz="18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공학과</a:t>
            </a:r>
          </a:p>
        </p:txBody>
      </p:sp>
      <p:pic>
        <p:nvPicPr>
          <p:cNvPr id="33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166600" y="7708900"/>
            <a:ext cx="3911600" cy="12700"/>
          </a:xfrm>
          <a:prstGeom prst="rect">
            <a:avLst/>
          </a:prstGeom>
        </p:spPr>
      </p:pic>
      <p:pic>
        <p:nvPicPr>
          <p:cNvPr id="34" name="Picture 3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166600" y="7289800"/>
            <a:ext cx="1981200" cy="431800"/>
          </a:xfrm>
          <a:prstGeom prst="rect">
            <a:avLst/>
          </a:prstGeom>
        </p:spPr>
      </p:pic>
      <p:sp>
        <p:nvSpPr>
          <p:cNvPr id="35" name="TextBox 35"/>
          <p:cNvSpPr txBox="1"/>
          <p:nvPr/>
        </p:nvSpPr>
        <p:spPr>
          <a:xfrm>
            <a:off x="12255500" y="7315200"/>
            <a:ext cx="18161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ko-KR" sz="1900" b="0" i="1" u="none" strike="noStrike">
                <a:solidFill>
                  <a:srgbClr val="222222"/>
                </a:solidFill>
                <a:ea typeface="Playfair Display Bold"/>
              </a:rPr>
              <a:t>임주현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696700" y="5130800"/>
            <a:ext cx="15621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100"/>
              </a:lnSpc>
            </a:pPr>
            <a:r>
              <a:rPr lang="en-US" sz="1800" b="0" i="1" u="none" strike="noStrike">
                <a:solidFill>
                  <a:srgbClr val="000000"/>
                </a:solidFill>
                <a:latin typeface="Playfair Display SemiBold"/>
              </a:rPr>
              <a:t>class </a:t>
            </a:r>
          </a:p>
          <a:p>
            <a:pPr lvl="0" algn="l">
              <a:lnSpc>
                <a:spcPct val="141100"/>
              </a:lnSpc>
            </a:pPr>
            <a:r>
              <a:rPr lang="en-US" sz="1800" b="0" i="1" u="none" strike="noStrike">
                <a:solidFill>
                  <a:srgbClr val="000000"/>
                </a:solidFill>
                <a:latin typeface="Playfair Display SemiBold"/>
              </a:rPr>
              <a:t>department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2268200" y="7988300"/>
            <a:ext cx="15621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100"/>
              </a:lnSpc>
            </a:pPr>
            <a:r>
              <a:rPr lang="en-US" sz="1800" b="0" i="1" u="none" strike="noStrike">
                <a:solidFill>
                  <a:srgbClr val="000000"/>
                </a:solidFill>
                <a:latin typeface="Playfair Display SemiBold"/>
              </a:rPr>
              <a:t>class </a:t>
            </a:r>
          </a:p>
          <a:p>
            <a:pPr lvl="0" algn="l">
              <a:lnSpc>
                <a:spcPct val="141100"/>
              </a:lnSpc>
            </a:pPr>
            <a:r>
              <a:rPr lang="en-US" sz="1800" b="0" i="1" u="none" strike="noStrike">
                <a:solidFill>
                  <a:srgbClr val="000000"/>
                </a:solidFill>
                <a:latin typeface="Playfair Display SemiBold"/>
              </a:rPr>
              <a:t>department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7086600" y="7988300"/>
            <a:ext cx="15621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100"/>
              </a:lnSpc>
            </a:pPr>
            <a:r>
              <a:rPr lang="en-US" sz="1800" b="0" i="1" u="none" strike="noStrike">
                <a:solidFill>
                  <a:srgbClr val="000000"/>
                </a:solidFill>
                <a:latin typeface="Playfair Display SemiBold"/>
              </a:rPr>
              <a:t>class </a:t>
            </a:r>
          </a:p>
          <a:p>
            <a:pPr lvl="0" algn="l">
              <a:lnSpc>
                <a:spcPct val="141100"/>
              </a:lnSpc>
            </a:pPr>
            <a:r>
              <a:rPr lang="en-US" sz="1800" b="0" i="1" u="none" strike="noStrike">
                <a:solidFill>
                  <a:srgbClr val="000000"/>
                </a:solidFill>
                <a:latin typeface="Playfair Display SemiBold"/>
              </a:rPr>
              <a:t>department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2222500" y="7950200"/>
            <a:ext cx="15621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1100"/>
              </a:lnSpc>
            </a:pPr>
            <a:r>
              <a:rPr lang="en-US" sz="1800" b="0" i="1" u="none" strike="noStrike">
                <a:solidFill>
                  <a:srgbClr val="000000"/>
                </a:solidFill>
                <a:latin typeface="Playfair Display SemiBold"/>
              </a:rPr>
              <a:t>class </a:t>
            </a:r>
          </a:p>
          <a:p>
            <a:pPr lvl="0" algn="l">
              <a:lnSpc>
                <a:spcPct val="141100"/>
              </a:lnSpc>
            </a:pPr>
            <a:r>
              <a:rPr lang="en-US" sz="1800" b="0" i="1" u="none" strike="noStrike">
                <a:solidFill>
                  <a:srgbClr val="000000"/>
                </a:solidFill>
                <a:latin typeface="Playfair Display SemiBold"/>
              </a:rPr>
              <a:t>department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6300" y="1485900"/>
            <a:ext cx="7581900" cy="73152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104900" y="927100"/>
            <a:ext cx="7150100" cy="2095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8850"/>
              </a:lnSpc>
            </a:pPr>
            <a:r>
              <a:rPr lang="ko-KR" sz="87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스마트</a:t>
            </a:r>
          </a:p>
          <a:p>
            <a:pPr lvl="0" algn="l">
              <a:lnSpc>
                <a:spcPct val="78850"/>
              </a:lnSpc>
            </a:pPr>
            <a:r>
              <a:rPr lang="ko-KR" sz="87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아기</a:t>
            </a:r>
            <a:r>
              <a:rPr lang="en-US" sz="87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87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요람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97000" y="3416300"/>
            <a:ext cx="2692400" cy="4445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549400" y="3454400"/>
            <a:ext cx="2794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2000" b="0" i="1" u="none" strike="noStrike" dirty="0">
                <a:solidFill>
                  <a:srgbClr val="222222"/>
                </a:solidFill>
                <a:ea typeface="Playfair Display Bold"/>
              </a:rPr>
              <a:t>개발</a:t>
            </a:r>
            <a:r>
              <a:rPr lang="en-US" sz="2000" b="0" i="1" u="none" strike="noStrike" dirty="0">
                <a:solidFill>
                  <a:srgbClr val="222222"/>
                </a:solidFill>
                <a:latin typeface="Playfair Display Bold"/>
              </a:rPr>
              <a:t> </a:t>
            </a:r>
            <a:r>
              <a:rPr lang="ko-KR" sz="2000" b="0" i="1" u="none" strike="noStrike" dirty="0">
                <a:solidFill>
                  <a:srgbClr val="222222"/>
                </a:solidFill>
                <a:ea typeface="Playfair Display Bold"/>
              </a:rPr>
              <a:t>동기</a:t>
            </a:r>
            <a:r>
              <a:rPr lang="en-US" sz="2000" b="0" i="1" u="none" strike="noStrike" dirty="0">
                <a:solidFill>
                  <a:srgbClr val="222222"/>
                </a:solidFill>
                <a:latin typeface="Playfair Display Bold"/>
              </a:rPr>
              <a:t> </a:t>
            </a:r>
            <a:r>
              <a:rPr lang="ko-KR" sz="2000" b="0" i="1" u="none" strike="noStrike" dirty="0">
                <a:solidFill>
                  <a:srgbClr val="222222"/>
                </a:solidFill>
                <a:ea typeface="Playfair Display Bold"/>
              </a:rPr>
              <a:t>및</a:t>
            </a:r>
            <a:r>
              <a:rPr lang="en-US" sz="2000" b="0" i="1" u="none" strike="noStrike" dirty="0">
                <a:solidFill>
                  <a:srgbClr val="222222"/>
                </a:solidFill>
                <a:latin typeface="Playfair Display Bold"/>
              </a:rPr>
              <a:t> </a:t>
            </a:r>
            <a:r>
              <a:rPr lang="ko-KR" sz="2000" b="0" i="1" u="none" strike="noStrike" dirty="0">
                <a:solidFill>
                  <a:srgbClr val="222222"/>
                </a:solidFill>
                <a:ea typeface="Playfair Display Bold"/>
              </a:rPr>
              <a:t>필요성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97000" y="3848100"/>
            <a:ext cx="6299200" cy="14351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638300" y="4013200"/>
            <a:ext cx="5867400" cy="1104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육아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과정에서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부모들의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육체적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노동과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정신적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스트레스를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줄이고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,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아기의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안전과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편안함을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실시간으로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모니터링할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있는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스마트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아기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요람을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개발하려는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목적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220700" y="965200"/>
            <a:ext cx="2882900" cy="215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*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페이지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내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인물사진은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샘플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이미지입니다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.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35100" y="5461000"/>
            <a:ext cx="1689100" cy="4445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638300" y="5499100"/>
            <a:ext cx="13335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2000" b="0" i="1" u="none" strike="noStrike">
                <a:solidFill>
                  <a:srgbClr val="222222"/>
                </a:solidFill>
                <a:ea typeface="Playfair Display Bold"/>
              </a:rPr>
              <a:t>사용자</a:t>
            </a:r>
            <a:r>
              <a:rPr lang="en-US" sz="2000" b="0" i="1" u="none" strike="noStrike">
                <a:solidFill>
                  <a:srgbClr val="222222"/>
                </a:solidFill>
                <a:latin typeface="Playfair Display Bold"/>
              </a:rPr>
              <a:t> </a:t>
            </a:r>
            <a:r>
              <a:rPr lang="ko-KR" sz="2000" b="0" i="1" u="none" strike="noStrike">
                <a:solidFill>
                  <a:srgbClr val="222222"/>
                </a:solidFill>
                <a:ea typeface="Playfair Display Bold"/>
              </a:rPr>
              <a:t>특성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35100" y="5905500"/>
            <a:ext cx="6299200" cy="13208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1663700" y="6210300"/>
            <a:ext cx="58674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 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주로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아기와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부모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또는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보호자를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중심으로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이루어짐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.</a:t>
            </a:r>
          </a:p>
          <a:p>
            <a:pPr lvl="0" algn="l">
              <a:lnSpc>
                <a:spcPct val="154380"/>
              </a:lnSpc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연령대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ex)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만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0~2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세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, 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기능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, 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편안함</a:t>
            </a:r>
          </a:p>
        </p:txBody>
      </p:sp>
      <p:pic>
        <p:nvPicPr>
          <p:cNvPr id="23" name="Picture 2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35100" y="7404100"/>
            <a:ext cx="1181100" cy="444500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1651000" y="7429500"/>
            <a:ext cx="7874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2000" b="0" i="1" u="none" strike="noStrike">
                <a:solidFill>
                  <a:srgbClr val="222222"/>
                </a:solidFill>
                <a:ea typeface="Playfair Display Bold"/>
              </a:rPr>
              <a:t>서비스</a:t>
            </a:r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35100" y="7848600"/>
            <a:ext cx="6299200" cy="1320800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1663700" y="8153400"/>
            <a:ext cx="58674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언제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어디서나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간편하게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아기의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상태를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모니터링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, </a:t>
            </a:r>
          </a:p>
          <a:p>
            <a:pPr lvl="0" algn="l">
              <a:lnSpc>
                <a:spcPct val="154380"/>
              </a:lnSpc>
            </a:pP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아기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상태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메모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, 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위험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감지</a:t>
            </a:r>
            <a:r>
              <a:rPr lang="en-US" sz="1700" b="0" i="0" u="none" strike="noStrike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>
                <a:solidFill>
                  <a:srgbClr val="222222">
                    <a:alpha val="80000"/>
                  </a:srgbClr>
                </a:solidFill>
                <a:ea typeface="Pretendard Light"/>
              </a:rPr>
              <a:t>알림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31994" y="1752993"/>
            <a:ext cx="70866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8850"/>
              </a:lnSpc>
            </a:pPr>
            <a:r>
              <a:rPr lang="ko-KR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개발</a:t>
            </a:r>
            <a:r>
              <a:rPr lang="en-US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시스템의</a:t>
            </a:r>
            <a:r>
              <a:rPr lang="en-US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목표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86100" y="4051300"/>
            <a:ext cx="5613400" cy="127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86100" y="3683000"/>
            <a:ext cx="1765300" cy="3810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302000" y="3695700"/>
            <a:ext cx="13335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Point.01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88500" y="4051300"/>
            <a:ext cx="5613400" cy="127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88500" y="3683000"/>
            <a:ext cx="1765300" cy="3810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9804400" y="3695700"/>
            <a:ext cx="13335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Point.02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86100" y="6362700"/>
            <a:ext cx="5613400" cy="127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86100" y="5981700"/>
            <a:ext cx="1765300" cy="3810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517900" y="5981700"/>
            <a:ext cx="9144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Point.03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88500" y="6362700"/>
            <a:ext cx="5613400" cy="12700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88500" y="5981700"/>
            <a:ext cx="1765300" cy="381000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10007600" y="5981700"/>
            <a:ext cx="9271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Point.04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876800" y="4876800"/>
            <a:ext cx="36576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아기의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움직임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,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소리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,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체온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등을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감지하여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부모에게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실시간으로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알림을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제공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876800" y="4470400"/>
            <a:ext cx="38100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실시간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모니터링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및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알림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시스템</a:t>
            </a:r>
          </a:p>
        </p:txBody>
      </p:sp>
      <p:pic>
        <p:nvPicPr>
          <p:cNvPr id="27" name="Picture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17900" y="4622800"/>
            <a:ext cx="685800" cy="762000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48900" y="4521200"/>
            <a:ext cx="584200" cy="749300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30600" y="6769100"/>
            <a:ext cx="660400" cy="8763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72700" y="6934200"/>
            <a:ext cx="736600" cy="736600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11404600" y="5054600"/>
            <a:ext cx="3657600" cy="266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카메라를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탑제하여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아기의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모습을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실시간으로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제공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404600" y="4470400"/>
            <a:ext cx="38100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카메라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기반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시각적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모니터링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876800" y="7188200"/>
            <a:ext cx="36576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실시간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모니터링으로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위험한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상황이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감지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될때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즉시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부모에게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알림을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제공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876800" y="6781800"/>
            <a:ext cx="38100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안정성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및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알림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시스템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404600" y="7188200"/>
            <a:ext cx="36576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스마트폰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어플리케이션과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연동하여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원격으로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요람의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기능을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조정할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수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있도록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함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404600" y="6781800"/>
            <a:ext cx="38100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부모와의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연동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750300" y="2222500"/>
            <a:ext cx="75184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개발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시스템의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목표는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아기의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안전과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편안함을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향상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시키기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위한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혁신적인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기술을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제공</a:t>
            </a:r>
          </a:p>
          <a:p>
            <a:pPr lvl="0" algn="l">
              <a:lnSpc>
                <a:spcPct val="159359"/>
              </a:lnSpc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부모가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언제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어디서나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아기의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상황을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쉽게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확인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할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수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있도록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하는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스마트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시스템을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구현하는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것이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목표입니다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727200" y="1866900"/>
            <a:ext cx="40386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8850"/>
              </a:lnSpc>
            </a:pPr>
            <a:r>
              <a:rPr lang="ko-KR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제약</a:t>
            </a:r>
            <a:r>
              <a:rPr lang="en-US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사항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86100" y="4051300"/>
            <a:ext cx="5613400" cy="127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86100" y="3683000"/>
            <a:ext cx="1765300" cy="3810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302000" y="3695700"/>
            <a:ext cx="13335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Point.01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88500" y="4051300"/>
            <a:ext cx="5613400" cy="127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88500" y="3683000"/>
            <a:ext cx="1765300" cy="3810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9804400" y="3695700"/>
            <a:ext cx="13335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Point.02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86100" y="6362700"/>
            <a:ext cx="5613400" cy="127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86100" y="5981700"/>
            <a:ext cx="1765300" cy="3810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517900" y="5981700"/>
            <a:ext cx="9144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Point.03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88500" y="6362700"/>
            <a:ext cx="5613400" cy="12700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88500" y="5981700"/>
            <a:ext cx="1765300" cy="381000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10007600" y="5981700"/>
            <a:ext cx="9271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700" b="0" i="1" u="none" strike="noStrike">
                <a:solidFill>
                  <a:srgbClr val="222222"/>
                </a:solidFill>
                <a:latin typeface="Playfair Display Bold"/>
              </a:rPr>
              <a:t>Point.04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876800" y="4876800"/>
            <a:ext cx="36576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스마트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기능을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지속적으로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활용하려면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충분한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배터리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용량이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필요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876800" y="4470400"/>
            <a:ext cx="38100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배터리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수명</a:t>
            </a:r>
          </a:p>
        </p:txBody>
      </p:sp>
      <p:pic>
        <p:nvPicPr>
          <p:cNvPr id="27" name="Picture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17900" y="4622800"/>
            <a:ext cx="685800" cy="762000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48900" y="4521200"/>
            <a:ext cx="584200" cy="749300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30600" y="6769100"/>
            <a:ext cx="660400" cy="8763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72700" y="6934200"/>
            <a:ext cx="736600" cy="736600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11404600" y="4826000"/>
            <a:ext cx="3657600" cy="723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실시간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모니터링과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모바일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앱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연동을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위한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안정적인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인터넷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연결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필요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404600" y="4470400"/>
            <a:ext cx="38100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네트워크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연결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876800" y="7188200"/>
            <a:ext cx="36576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아기의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울음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분석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기술과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실시간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모니터링이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원활하게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작동해야함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876800" y="6781800"/>
            <a:ext cx="38100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기술의</a:t>
            </a:r>
            <a:r>
              <a:rPr lang="en-US" sz="17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정확성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404600" y="7188200"/>
            <a:ext cx="36576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아기가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사용한는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것이므로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안전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규정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및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인증을</a:t>
            </a:r>
            <a:r>
              <a:rPr lang="en-US" sz="15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5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충족해야함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404600" y="6781800"/>
            <a:ext cx="38100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222222"/>
                </a:solidFill>
                <a:ea typeface="Pretendard Medium"/>
              </a:rPr>
              <a:t>안정성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399" y="622300"/>
            <a:ext cx="15989300" cy="90424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727200" y="1866900"/>
            <a:ext cx="40386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8850"/>
              </a:lnSpc>
            </a:pPr>
            <a:r>
              <a:rPr lang="ko-KR" sz="6300" b="1" i="1" u="none" strike="noStrike" spc="3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기능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9700" y="4216400"/>
            <a:ext cx="4368800" cy="127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9700" y="3924300"/>
            <a:ext cx="1384300" cy="3048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574800" y="3937000"/>
            <a:ext cx="10414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300" b="0" i="1" u="none" strike="noStrike">
                <a:solidFill>
                  <a:srgbClr val="222222"/>
                </a:solidFill>
                <a:latin typeface="Playfair Display Bold"/>
              </a:rPr>
              <a:t>Point.01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64300" y="4216400"/>
            <a:ext cx="4368800" cy="127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4300" y="3924300"/>
            <a:ext cx="1384300" cy="3048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6629400" y="3937000"/>
            <a:ext cx="10414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300" b="0" i="1" u="none" strike="noStrike">
                <a:solidFill>
                  <a:srgbClr val="222222"/>
                </a:solidFill>
                <a:latin typeface="Playfair Display Bold"/>
              </a:rPr>
              <a:t>Point.02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9700" y="6007100"/>
            <a:ext cx="4368800" cy="127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9700" y="5715000"/>
            <a:ext cx="1384300" cy="3048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1739900" y="5715000"/>
            <a:ext cx="7112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300" b="0" i="1" u="none" strike="noStrike">
                <a:solidFill>
                  <a:srgbClr val="222222"/>
                </a:solidFill>
                <a:latin typeface="Playfair Display Bold"/>
              </a:rPr>
              <a:t>Point.05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64300" y="6007100"/>
            <a:ext cx="4368800" cy="12700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4300" y="5715000"/>
            <a:ext cx="1384300" cy="304800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6794500" y="5715000"/>
            <a:ext cx="7239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300" b="0" i="1" u="none" strike="noStrike">
                <a:solidFill>
                  <a:srgbClr val="222222"/>
                </a:solidFill>
                <a:latin typeface="Playfair Display Bold"/>
              </a:rPr>
              <a:t>Point.05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794000" y="4851400"/>
            <a:ext cx="28448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아기가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침대에서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일어나거나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움직이면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안전을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위해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흔드는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기능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 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794000" y="4546600"/>
            <a:ext cx="29718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자동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흔들기</a:t>
            </a:r>
          </a:p>
        </p:txBody>
      </p:sp>
      <p:pic>
        <p:nvPicPr>
          <p:cNvPr id="27" name="Picture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39900" y="4660900"/>
            <a:ext cx="533400" cy="596900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72300" y="4584700"/>
            <a:ext cx="457200" cy="584200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52600" y="6337300"/>
            <a:ext cx="508000" cy="6858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21500" y="6464300"/>
            <a:ext cx="571500" cy="571500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7874000" y="4851400"/>
            <a:ext cx="28448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카메라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회전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,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카메라로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실시간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모니터랑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,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카메라로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움직임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감지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기능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874000" y="4546600"/>
            <a:ext cx="29718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카메라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 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794000" y="6794500"/>
            <a:ext cx="2844800" cy="203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울음소리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,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움직임을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감지하여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자장가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재생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기능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794000" y="6350000"/>
            <a:ext cx="29718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자장가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재생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 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7874000" y="6794500"/>
            <a:ext cx="2844800" cy="203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9359"/>
              </a:lnSpc>
            </a:pP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마이크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기능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,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실시간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모니터링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,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아기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상태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메모</a:t>
            </a:r>
            <a:r>
              <a:rPr lang="en-US" sz="1200" b="0" i="0" u="none" strike="noStrike" spc="-100">
                <a:solidFill>
                  <a:srgbClr val="222222">
                    <a:alpha val="67843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 spc="-100">
                <a:solidFill>
                  <a:srgbClr val="222222">
                    <a:alpha val="67843"/>
                  </a:srgbClr>
                </a:solidFill>
                <a:ea typeface="Pretendard Light"/>
              </a:rPr>
              <a:t>기능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874000" y="6350000"/>
            <a:ext cx="29718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모바일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앱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연동</a:t>
            </a:r>
          </a:p>
        </p:txBody>
      </p:sp>
      <p:pic>
        <p:nvPicPr>
          <p:cNvPr id="37" name="Picture 3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9700" y="7937500"/>
            <a:ext cx="4368800" cy="12700"/>
          </a:xfrm>
          <a:prstGeom prst="rect">
            <a:avLst/>
          </a:prstGeom>
        </p:spPr>
      </p:pic>
      <p:pic>
        <p:nvPicPr>
          <p:cNvPr id="38" name="Picture 3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9700" y="7645400"/>
            <a:ext cx="1384300" cy="304800"/>
          </a:xfrm>
          <a:prstGeom prst="rect">
            <a:avLst/>
          </a:prstGeom>
        </p:spPr>
      </p:pic>
      <p:sp>
        <p:nvSpPr>
          <p:cNvPr id="39" name="TextBox 39"/>
          <p:cNvSpPr txBox="1"/>
          <p:nvPr/>
        </p:nvSpPr>
        <p:spPr>
          <a:xfrm>
            <a:off x="1739900" y="7645400"/>
            <a:ext cx="7112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300" b="0" i="1" u="none" strike="noStrike">
                <a:solidFill>
                  <a:srgbClr val="222222"/>
                </a:solidFill>
                <a:latin typeface="Playfair Display Bold"/>
              </a:rPr>
              <a:t>Point.07</a:t>
            </a:r>
          </a:p>
        </p:txBody>
      </p:sp>
      <p:pic>
        <p:nvPicPr>
          <p:cNvPr id="40" name="Picture 4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52600" y="8267700"/>
            <a:ext cx="508000" cy="685800"/>
          </a:xfrm>
          <a:prstGeom prst="rect">
            <a:avLst/>
          </a:prstGeom>
        </p:spPr>
      </p:pic>
      <p:sp>
        <p:nvSpPr>
          <p:cNvPr id="41" name="TextBox 41"/>
          <p:cNvSpPr txBox="1"/>
          <p:nvPr/>
        </p:nvSpPr>
        <p:spPr>
          <a:xfrm>
            <a:off x="2794000" y="8280400"/>
            <a:ext cx="29718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배터리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최적화</a:t>
            </a:r>
          </a:p>
        </p:txBody>
      </p:sp>
      <p:pic>
        <p:nvPicPr>
          <p:cNvPr id="42" name="Picture 4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64300" y="7937500"/>
            <a:ext cx="4368800" cy="12700"/>
          </a:xfrm>
          <a:prstGeom prst="rect">
            <a:avLst/>
          </a:prstGeom>
        </p:spPr>
      </p:pic>
      <p:pic>
        <p:nvPicPr>
          <p:cNvPr id="43" name="Picture 4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4300" y="7645400"/>
            <a:ext cx="1384300" cy="304800"/>
          </a:xfrm>
          <a:prstGeom prst="rect">
            <a:avLst/>
          </a:prstGeom>
        </p:spPr>
      </p:pic>
      <p:sp>
        <p:nvSpPr>
          <p:cNvPr id="44" name="TextBox 44"/>
          <p:cNvSpPr txBox="1"/>
          <p:nvPr/>
        </p:nvSpPr>
        <p:spPr>
          <a:xfrm>
            <a:off x="6629400" y="7658100"/>
            <a:ext cx="10414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300" b="0" i="1" u="none" strike="noStrike">
                <a:solidFill>
                  <a:srgbClr val="222222"/>
                </a:solidFill>
                <a:latin typeface="Playfair Display Bold"/>
              </a:rPr>
              <a:t>Point.08</a:t>
            </a:r>
          </a:p>
        </p:txBody>
      </p:sp>
      <p:pic>
        <p:nvPicPr>
          <p:cNvPr id="45" name="Picture 4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21500" y="8394700"/>
            <a:ext cx="571500" cy="571500"/>
          </a:xfrm>
          <a:prstGeom prst="rect">
            <a:avLst/>
          </a:prstGeom>
        </p:spPr>
      </p:pic>
      <p:sp>
        <p:nvSpPr>
          <p:cNvPr id="46" name="TextBox 46"/>
          <p:cNvSpPr txBox="1"/>
          <p:nvPr/>
        </p:nvSpPr>
        <p:spPr>
          <a:xfrm>
            <a:off x="7874000" y="8280400"/>
            <a:ext cx="29718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아기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울음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감지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분석</a:t>
            </a:r>
          </a:p>
        </p:txBody>
      </p:sp>
      <p:pic>
        <p:nvPicPr>
          <p:cNvPr id="47" name="Picture 4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45900" y="4216400"/>
            <a:ext cx="4368800" cy="12700"/>
          </a:xfrm>
          <a:prstGeom prst="rect">
            <a:avLst/>
          </a:prstGeom>
        </p:spPr>
      </p:pic>
      <p:pic>
        <p:nvPicPr>
          <p:cNvPr id="48" name="Picture 4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45900" y="3924300"/>
            <a:ext cx="1384300" cy="304800"/>
          </a:xfrm>
          <a:prstGeom prst="rect">
            <a:avLst/>
          </a:prstGeom>
        </p:spPr>
      </p:pic>
      <p:sp>
        <p:nvSpPr>
          <p:cNvPr id="49" name="TextBox 49"/>
          <p:cNvSpPr txBox="1"/>
          <p:nvPr/>
        </p:nvSpPr>
        <p:spPr>
          <a:xfrm>
            <a:off x="11976100" y="3924300"/>
            <a:ext cx="7239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300" b="0" i="1" u="none" strike="noStrike">
                <a:solidFill>
                  <a:srgbClr val="222222"/>
                </a:solidFill>
                <a:latin typeface="Playfair Display Bold"/>
              </a:rPr>
              <a:t>Point.03</a:t>
            </a:r>
          </a:p>
        </p:txBody>
      </p:sp>
      <p:pic>
        <p:nvPicPr>
          <p:cNvPr id="50" name="Picture 5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45900" y="6007100"/>
            <a:ext cx="4368800" cy="12700"/>
          </a:xfrm>
          <a:prstGeom prst="rect">
            <a:avLst/>
          </a:prstGeom>
        </p:spPr>
      </p:pic>
      <p:pic>
        <p:nvPicPr>
          <p:cNvPr id="51" name="Picture 5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45900" y="5715000"/>
            <a:ext cx="1384300" cy="304800"/>
          </a:xfrm>
          <a:prstGeom prst="rect">
            <a:avLst/>
          </a:prstGeom>
        </p:spPr>
      </p:pic>
      <p:sp>
        <p:nvSpPr>
          <p:cNvPr id="52" name="TextBox 52"/>
          <p:cNvSpPr txBox="1"/>
          <p:nvPr/>
        </p:nvSpPr>
        <p:spPr>
          <a:xfrm>
            <a:off x="11976100" y="5715000"/>
            <a:ext cx="7239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0429"/>
              </a:lnSpc>
            </a:pPr>
            <a:r>
              <a:rPr lang="en-US" sz="1300" b="0" i="1" u="none" strike="noStrike">
                <a:solidFill>
                  <a:srgbClr val="222222"/>
                </a:solidFill>
                <a:latin typeface="Playfair Display Bold"/>
              </a:rPr>
              <a:t>Point.06</a:t>
            </a:r>
          </a:p>
        </p:txBody>
      </p:sp>
      <p:pic>
        <p:nvPicPr>
          <p:cNvPr id="53" name="Picture 5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166600" y="4584700"/>
            <a:ext cx="457200" cy="584200"/>
          </a:xfrm>
          <a:prstGeom prst="rect">
            <a:avLst/>
          </a:prstGeom>
        </p:spPr>
      </p:pic>
      <p:pic>
        <p:nvPicPr>
          <p:cNvPr id="54" name="Picture 5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103100" y="6464300"/>
            <a:ext cx="571500" cy="571500"/>
          </a:xfrm>
          <a:prstGeom prst="rect">
            <a:avLst/>
          </a:prstGeom>
        </p:spPr>
      </p:pic>
      <p:sp>
        <p:nvSpPr>
          <p:cNvPr id="55" name="TextBox 55"/>
          <p:cNvSpPr txBox="1"/>
          <p:nvPr/>
        </p:nvSpPr>
        <p:spPr>
          <a:xfrm>
            <a:off x="13068300" y="4546600"/>
            <a:ext cx="29718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열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감지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시스템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3068300" y="6350000"/>
            <a:ext cx="29718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온습도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및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환경</a:t>
            </a:r>
            <a:r>
              <a:rPr lang="en-US" sz="1300" b="0" i="0" u="none" strike="noStrike">
                <a:solidFill>
                  <a:srgbClr val="222222"/>
                </a:solidFill>
                <a:latin typeface="Pretendard Medium"/>
              </a:rPr>
              <a:t> </a:t>
            </a:r>
            <a:r>
              <a:rPr lang="ko-KR" sz="1300" b="0" i="0" u="none" strike="noStrike">
                <a:solidFill>
                  <a:srgbClr val="222222"/>
                </a:solidFill>
                <a:ea typeface="Pretendard Medium"/>
              </a:rPr>
              <a:t>모니터링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5100" y="631985"/>
            <a:ext cx="15989300" cy="90424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727200" y="1193800"/>
            <a:ext cx="10642600" cy="168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9500" b="1" i="1" u="none" strike="noStrike" spc="4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시스템</a:t>
            </a:r>
            <a:r>
              <a:rPr lang="en-US" sz="9500" b="1" i="1" u="none" strike="noStrike" spc="4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9500" b="1" i="1" u="none" strike="noStrike" spc="400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구성도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18096" y="6222335"/>
            <a:ext cx="2692400" cy="4445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1922896" y="6235035"/>
            <a:ext cx="2159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앱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04300" y="7543800"/>
            <a:ext cx="4368800" cy="1270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618096" y="6654135"/>
            <a:ext cx="3581400" cy="20574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11922896" y="7327235"/>
            <a:ext cx="30734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en-US" alt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- </a:t>
            </a:r>
            <a:r>
              <a:rPr 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카메라와</a:t>
            </a:r>
            <a:r>
              <a:rPr lang="en-US" sz="1700" b="0" i="0" u="none" strike="noStrike" dirty="0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연결하여</a:t>
            </a:r>
            <a:r>
              <a:rPr lang="en-US" sz="1700" b="0" i="0" u="none" strike="noStrike" dirty="0">
                <a:solidFill>
                  <a:srgbClr val="222222">
                    <a:alpha val="80000"/>
                  </a:srgbClr>
                </a:solidFill>
                <a:latin typeface="Pretendard Light"/>
              </a:rPr>
              <a:t> </a:t>
            </a:r>
          </a:p>
          <a:p>
            <a:pPr lvl="0" algn="l">
              <a:lnSpc>
                <a:spcPct val="154380"/>
              </a:lnSpc>
            </a:pPr>
            <a:r>
              <a:rPr 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실시간</a:t>
            </a:r>
            <a:r>
              <a:rPr lang="en-US" sz="1700" b="0" i="0" u="none" strike="noStrike" dirty="0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모니터링</a:t>
            </a:r>
            <a:endParaRPr lang="en-US" altLang="ko-KR" sz="1700" b="0" i="0" u="none" strike="noStrike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- 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모터 조작 가능</a:t>
            </a:r>
            <a:endParaRPr lang="ko-KR" sz="1700" b="0" i="0" u="none" strike="noStrike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611996" y="6641435"/>
            <a:ext cx="1384300" cy="2057400"/>
          </a:xfrm>
          <a:prstGeom prst="rect">
            <a:avLst/>
          </a:prstGeom>
        </p:spPr>
      </p:pic>
      <p:pic>
        <p:nvPicPr>
          <p:cNvPr id="36" name="Picture 18">
            <a:extLst>
              <a:ext uri="{FF2B5EF4-FFF2-40B4-BE49-F238E27FC236}">
                <a16:creationId xmlns:a16="http://schemas.microsoft.com/office/drawing/2014/main" id="{A4721FA8-562A-F0EF-8114-350A85D4F40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16589" y="4464050"/>
            <a:ext cx="4368800" cy="12700"/>
          </a:xfrm>
          <a:prstGeom prst="rect">
            <a:avLst/>
          </a:prstGeom>
        </p:spPr>
      </p:pic>
      <p:pic>
        <p:nvPicPr>
          <p:cNvPr id="31" name="Picture 3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04218" y="2728097"/>
            <a:ext cx="3086100" cy="2311400"/>
          </a:xfrm>
          <a:prstGeom prst="rect">
            <a:avLst/>
          </a:prstGeom>
        </p:spPr>
      </p:pic>
      <p:pic>
        <p:nvPicPr>
          <p:cNvPr id="42" name="Picture 18">
            <a:extLst>
              <a:ext uri="{FF2B5EF4-FFF2-40B4-BE49-F238E27FC236}">
                <a16:creationId xmlns:a16="http://schemas.microsoft.com/office/drawing/2014/main" id="{A9A72248-FB3E-F5CA-9A1D-8FBD872BDCD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1290865" y="5986195"/>
            <a:ext cx="4368800" cy="12700"/>
          </a:xfrm>
          <a:prstGeom prst="rect">
            <a:avLst/>
          </a:prstGeom>
        </p:spPr>
      </p:pic>
      <p:pic>
        <p:nvPicPr>
          <p:cNvPr id="37" name="Picture 24">
            <a:extLst>
              <a:ext uri="{FF2B5EF4-FFF2-40B4-BE49-F238E27FC236}">
                <a16:creationId xmlns:a16="http://schemas.microsoft.com/office/drawing/2014/main" id="{015B0B05-1780-6E61-F6F1-24A1CF0C43E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746250" y="5960898"/>
            <a:ext cx="2692400" cy="444500"/>
          </a:xfrm>
          <a:prstGeom prst="rect">
            <a:avLst/>
          </a:prstGeom>
        </p:spPr>
      </p:pic>
      <p:pic>
        <p:nvPicPr>
          <p:cNvPr id="38" name="Picture 25">
            <a:extLst>
              <a:ext uri="{FF2B5EF4-FFF2-40B4-BE49-F238E27FC236}">
                <a16:creationId xmlns:a16="http://schemas.microsoft.com/office/drawing/2014/main" id="{2AE7F80A-779B-D5E5-3371-FE06872673B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46250" y="6392699"/>
            <a:ext cx="3581400" cy="2901846"/>
          </a:xfrm>
          <a:prstGeom prst="rect">
            <a:avLst/>
          </a:prstGeom>
        </p:spPr>
      </p:pic>
      <p:sp>
        <p:nvSpPr>
          <p:cNvPr id="39" name="TextBox 26">
            <a:extLst>
              <a:ext uri="{FF2B5EF4-FFF2-40B4-BE49-F238E27FC236}">
                <a16:creationId xmlns:a16="http://schemas.microsoft.com/office/drawing/2014/main" id="{828F3B40-1B65-76DC-C811-5437AFA36FE4}"/>
              </a:ext>
            </a:extLst>
          </p:cNvPr>
          <p:cNvSpPr txBox="1"/>
          <p:nvPr/>
        </p:nvSpPr>
        <p:spPr>
          <a:xfrm>
            <a:off x="1907268" y="6616544"/>
            <a:ext cx="3289300" cy="151496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en-US" altLang="ko-KR" sz="1600" dirty="0"/>
              <a:t>- MLX90614</a:t>
            </a: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비접촉식 온도 센서 </a:t>
            </a:r>
            <a:endParaRPr lang="en-US" altLang="ko-KR" sz="1700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- MAX4466 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소음 측정 센서 </a:t>
            </a:r>
            <a:endParaRPr lang="en-US" altLang="ko-KR" sz="1700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 - 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기준치를 넘는 값 입력 시 앱 알림</a:t>
            </a:r>
            <a:endParaRPr lang="en-US" altLang="ko-KR" sz="1700" b="0" i="0" u="none" strike="noStrike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</p:txBody>
      </p:sp>
      <p:sp>
        <p:nvSpPr>
          <p:cNvPr id="40" name="TextBox 27">
            <a:extLst>
              <a:ext uri="{FF2B5EF4-FFF2-40B4-BE49-F238E27FC236}">
                <a16:creationId xmlns:a16="http://schemas.microsoft.com/office/drawing/2014/main" id="{40B71A00-5016-27B4-CE64-9DD15AF57E44}"/>
              </a:ext>
            </a:extLst>
          </p:cNvPr>
          <p:cNvSpPr txBox="1"/>
          <p:nvPr/>
        </p:nvSpPr>
        <p:spPr>
          <a:xfrm>
            <a:off x="2038350" y="5986298"/>
            <a:ext cx="2159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altLang="en-US" sz="2000" i="1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센서</a:t>
            </a:r>
            <a:endParaRPr lang="ko-KR" sz="2000" b="0" i="1" u="none" strike="noStrike" dirty="0">
              <a:solidFill>
                <a:srgbClr val="222222"/>
              </a:solidFill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pic>
        <p:nvPicPr>
          <p:cNvPr id="24" name="Picture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734004" y="2914650"/>
            <a:ext cx="2692400" cy="444500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34004" y="3346451"/>
            <a:ext cx="3581400" cy="2101310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2026104" y="4006850"/>
            <a:ext cx="30734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en-US" alt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- </a:t>
            </a:r>
            <a:r>
              <a:rPr 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요람</a:t>
            </a:r>
            <a:r>
              <a:rPr lang="en-US" sz="1700" b="0" i="0" u="none" strike="noStrike" dirty="0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프레임</a:t>
            </a:r>
          </a:p>
          <a:p>
            <a:pPr lvl="0" algn="l">
              <a:lnSpc>
                <a:spcPct val="154380"/>
              </a:lnSpc>
            </a:pPr>
            <a:r>
              <a:rPr lang="en-US" alt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- </a:t>
            </a:r>
            <a:r>
              <a:rPr 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매트리스</a:t>
            </a:r>
            <a:endParaRPr lang="en-US" altLang="ko-KR" sz="1700" b="0" i="0" u="none" strike="noStrike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- </a:t>
            </a:r>
            <a:r>
              <a:rPr lang="ko-KR" altLang="en-US" sz="1700" dirty="0" err="1">
                <a:solidFill>
                  <a:srgbClr val="222222">
                    <a:alpha val="80000"/>
                  </a:srgbClr>
                </a:solidFill>
                <a:ea typeface="Pretendard Light"/>
              </a:rPr>
              <a:t>라즈베리파이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</a:t>
            </a: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&amp; </a:t>
            </a:r>
            <a:r>
              <a:rPr lang="ko-KR" altLang="en-US" sz="1700" dirty="0" err="1">
                <a:solidFill>
                  <a:srgbClr val="222222">
                    <a:alpha val="80000"/>
                  </a:srgbClr>
                </a:solidFill>
                <a:ea typeface="Pretendard Light"/>
              </a:rPr>
              <a:t>아두이노</a:t>
            </a:r>
            <a:endParaRPr lang="en-US" altLang="ko-KR" sz="1700" b="0" i="0" u="none" strike="noStrike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alt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- </a:t>
            </a:r>
            <a:r>
              <a:rPr lang="ko-KR" altLang="en-US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모터를 장착해</a:t>
            </a: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흔들기 가능</a:t>
            </a:r>
            <a:endParaRPr lang="ko-KR" sz="1700" b="0" i="0" u="none" strike="noStrike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2026104" y="2940050"/>
            <a:ext cx="2159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본체</a:t>
            </a:r>
          </a:p>
        </p:txBody>
      </p:sp>
      <p:pic>
        <p:nvPicPr>
          <p:cNvPr id="45" name="Picture 31">
            <a:extLst>
              <a:ext uri="{FF2B5EF4-FFF2-40B4-BE49-F238E27FC236}">
                <a16:creationId xmlns:a16="http://schemas.microsoft.com/office/drawing/2014/main" id="{679838B6-6AD3-B0ED-2944-71DC55EC7DC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709541" y="2669459"/>
            <a:ext cx="3086100" cy="2311400"/>
          </a:xfrm>
          <a:prstGeom prst="rect">
            <a:avLst/>
          </a:prstGeom>
        </p:spPr>
      </p:pic>
      <p:pic>
        <p:nvPicPr>
          <p:cNvPr id="1026" name="Picture 2" descr="1063 | Adafruit MAX4466 Microphone Amplifier, 5V | Distrelec International">
            <a:extLst>
              <a:ext uri="{FF2B5EF4-FFF2-40B4-BE49-F238E27FC236}">
                <a16:creationId xmlns:a16="http://schemas.microsoft.com/office/drawing/2014/main" id="{A5E32AC5-AE18-4059-771C-C515F12A52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73" t="-2155" r="17288" b="2155"/>
          <a:stretch/>
        </p:blipFill>
        <p:spPr bwMode="auto">
          <a:xfrm>
            <a:off x="3524704" y="8039100"/>
            <a:ext cx="1208463" cy="103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31">
            <a:extLst>
              <a:ext uri="{FF2B5EF4-FFF2-40B4-BE49-F238E27FC236}">
                <a16:creationId xmlns:a16="http://schemas.microsoft.com/office/drawing/2014/main" id="{2F7E5DE8-93B1-92B7-A144-3E8AD5B55E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52083" y="2669459"/>
            <a:ext cx="3086100" cy="2311400"/>
          </a:xfrm>
          <a:prstGeom prst="rect">
            <a:avLst/>
          </a:prstGeom>
        </p:spPr>
      </p:pic>
      <p:pic>
        <p:nvPicPr>
          <p:cNvPr id="1028" name="Picture 4" descr="Infrared Thermometer MLX90614 Breakout Board">
            <a:extLst>
              <a:ext uri="{FF2B5EF4-FFF2-40B4-BE49-F238E27FC236}">
                <a16:creationId xmlns:a16="http://schemas.microsoft.com/office/drawing/2014/main" id="{452F8D67-5E71-2015-1869-AC39265FA8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5" t="14439" r="8186" b="15808"/>
          <a:stretch/>
        </p:blipFill>
        <p:spPr bwMode="auto">
          <a:xfrm>
            <a:off x="2362732" y="7987182"/>
            <a:ext cx="780895" cy="116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18">
            <a:extLst>
              <a:ext uri="{FF2B5EF4-FFF2-40B4-BE49-F238E27FC236}">
                <a16:creationId xmlns:a16="http://schemas.microsoft.com/office/drawing/2014/main" id="{48F9B15E-4463-769A-AB74-39B6750B523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77812" y="4401732"/>
            <a:ext cx="4368800" cy="127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27800" y="2901950"/>
            <a:ext cx="2692400" cy="4445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6825343" y="2914650"/>
            <a:ext cx="2159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기능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20543" y="3333750"/>
            <a:ext cx="3492500" cy="5759450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6631214" y="4219033"/>
            <a:ext cx="3073400" cy="1104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en-US" alt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- </a:t>
            </a:r>
            <a:r>
              <a:rPr 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카메라</a:t>
            </a:r>
            <a:r>
              <a:rPr lang="en-US" sz="1700" b="0" i="0" u="none" strike="noStrike" dirty="0">
                <a:solidFill>
                  <a:srgbClr val="222222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기능</a:t>
            </a:r>
            <a:r>
              <a:rPr lang="en-US" alt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(</a:t>
            </a:r>
            <a:r>
              <a:rPr lang="ko-KR" altLang="en-US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실시간 영상 스트리밍</a:t>
            </a:r>
            <a:r>
              <a:rPr lang="en-US" alt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)</a:t>
            </a:r>
            <a:endParaRPr lang="ko-KR" sz="1700" b="0" i="0" u="none" strike="noStrike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 - Python + OpenCV </a:t>
            </a:r>
            <a:r>
              <a:rPr lang="en-US" alt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 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기반의 영상처리</a:t>
            </a:r>
            <a:endParaRPr lang="en-US" altLang="ko-KR" sz="1700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alt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  - YOLO </a:t>
            </a:r>
            <a:r>
              <a:rPr lang="ko-KR" altLang="en-US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모델을 활용해 아이 뒤집힘 </a:t>
            </a: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    </a:t>
            </a:r>
            <a:r>
              <a:rPr lang="ko-KR" altLang="en-US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여부 판단</a:t>
            </a:r>
            <a:endParaRPr lang="ko-KR" sz="1700" b="0" i="0" u="none" strike="noStrike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</p:txBody>
      </p:sp>
      <p:pic>
        <p:nvPicPr>
          <p:cNvPr id="33" name="Picture 33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683235" y="7636532"/>
            <a:ext cx="749173" cy="1242745"/>
          </a:xfrm>
          <a:prstGeom prst="rect">
            <a:avLst/>
          </a:prstGeom>
        </p:spPr>
      </p:pic>
      <p:sp>
        <p:nvSpPr>
          <p:cNvPr id="35" name="TextBox 23">
            <a:extLst>
              <a:ext uri="{FF2B5EF4-FFF2-40B4-BE49-F238E27FC236}">
                <a16:creationId xmlns:a16="http://schemas.microsoft.com/office/drawing/2014/main" id="{C4274491-E53C-AEAC-C6DF-B5AB4F0D0973}"/>
              </a:ext>
            </a:extLst>
          </p:cNvPr>
          <p:cNvSpPr txBox="1"/>
          <p:nvPr/>
        </p:nvSpPr>
        <p:spPr>
          <a:xfrm>
            <a:off x="6669173" y="6358868"/>
            <a:ext cx="3073400" cy="1104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en-US" alt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- </a:t>
            </a:r>
            <a:r>
              <a:rPr lang="ko-KR" altLang="en-US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소리감지 기능</a:t>
            </a:r>
            <a:endParaRPr lang="en-US" altLang="ko-KR" sz="1700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 -</a:t>
            </a:r>
            <a:r>
              <a:rPr lang="en-US" altLang="ko-KR" sz="1600" dirty="0"/>
              <a:t>TensorFlow</a:t>
            </a:r>
            <a:r>
              <a:rPr lang="ko-KR" altLang="en-US" sz="1600" dirty="0"/>
              <a:t>를 활용해 </a:t>
            </a: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AI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기반  울음소리 감지</a:t>
            </a:r>
            <a:endParaRPr lang="en-US" altLang="ko-KR" sz="1700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altLang="ko-KR" sz="1700" b="0" i="0" u="none" strike="noStrike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 - 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울음소리 감지 시 앱으로 알림</a:t>
            </a:r>
            <a:endParaRPr lang="ko-KR" sz="1700" b="0" i="0" u="none" strike="noStrike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F3620FF1-C7D8-12EA-7B57-55FF98BD2F8B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9"/>
              </a:ext>
            </a:extLst>
          </a:blip>
          <a:stretch>
            <a:fillRect/>
          </a:stretch>
        </p:blipFill>
        <p:spPr>
          <a:xfrm>
            <a:off x="8391661" y="5498120"/>
            <a:ext cx="1308735" cy="1028700"/>
          </a:xfrm>
          <a:prstGeom prst="rect">
            <a:avLst/>
          </a:prstGeom>
        </p:spPr>
      </p:pic>
      <p:pic>
        <p:nvPicPr>
          <p:cNvPr id="46" name="Picture 24">
            <a:extLst>
              <a:ext uri="{FF2B5EF4-FFF2-40B4-BE49-F238E27FC236}">
                <a16:creationId xmlns:a16="http://schemas.microsoft.com/office/drawing/2014/main" id="{FE9AC1C7-CBD7-8437-7243-C9DBFA88A8B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539327" y="2856012"/>
            <a:ext cx="2692400" cy="444500"/>
          </a:xfrm>
          <a:prstGeom prst="rect">
            <a:avLst/>
          </a:prstGeom>
        </p:spPr>
      </p:pic>
      <p:pic>
        <p:nvPicPr>
          <p:cNvPr id="47" name="Picture 25">
            <a:extLst>
              <a:ext uri="{FF2B5EF4-FFF2-40B4-BE49-F238E27FC236}">
                <a16:creationId xmlns:a16="http://schemas.microsoft.com/office/drawing/2014/main" id="{82742256-756D-A85B-86EA-68AC83A5388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39327" y="3287813"/>
            <a:ext cx="3581400" cy="2101310"/>
          </a:xfrm>
          <a:prstGeom prst="rect">
            <a:avLst/>
          </a:prstGeom>
        </p:spPr>
      </p:pic>
      <p:sp>
        <p:nvSpPr>
          <p:cNvPr id="48" name="TextBox 26">
            <a:extLst>
              <a:ext uri="{FF2B5EF4-FFF2-40B4-BE49-F238E27FC236}">
                <a16:creationId xmlns:a16="http://schemas.microsoft.com/office/drawing/2014/main" id="{6CE4D6F3-E570-FC6D-C2DE-06C41C7F03DA}"/>
              </a:ext>
            </a:extLst>
          </p:cNvPr>
          <p:cNvSpPr txBox="1"/>
          <p:nvPr/>
        </p:nvSpPr>
        <p:spPr>
          <a:xfrm>
            <a:off x="11700345" y="3511658"/>
            <a:ext cx="3289300" cy="151496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54380"/>
              </a:lnSpc>
            </a:pP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- 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데이터베이스</a:t>
            </a:r>
            <a:endParaRPr lang="ko-KR" sz="1700" b="0" i="0" u="none" strike="noStrike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altLang="ko-KR" sz="1600" dirty="0"/>
              <a:t>  - </a:t>
            </a:r>
            <a:r>
              <a:rPr lang="ko-KR" altLang="en-US" sz="1600" dirty="0"/>
              <a:t>체온</a:t>
            </a:r>
            <a:r>
              <a:rPr lang="en-US" altLang="ko-KR" sz="1600" dirty="0"/>
              <a:t>, </a:t>
            </a:r>
            <a:r>
              <a:rPr lang="ko-KR" altLang="en-US" sz="1600" dirty="0"/>
              <a:t>소리</a:t>
            </a:r>
            <a:r>
              <a:rPr lang="en-US" altLang="ko-KR" sz="1600" dirty="0"/>
              <a:t>, </a:t>
            </a:r>
            <a:r>
              <a:rPr lang="ko-KR" altLang="en-US" sz="1600" dirty="0"/>
              <a:t>영상 데이터 저장</a:t>
            </a:r>
            <a:endParaRPr lang="en-US" altLang="ko-KR" sz="1700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  <a:p>
            <a:pPr lvl="0" algn="l">
              <a:lnSpc>
                <a:spcPct val="154380"/>
              </a:lnSpc>
            </a:pP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- 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이벤트 로그 저장</a:t>
            </a: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 </a:t>
            </a:r>
          </a:p>
          <a:p>
            <a:pPr lvl="0" algn="l">
              <a:lnSpc>
                <a:spcPct val="154380"/>
              </a:lnSpc>
            </a:pP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- 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영상 </a:t>
            </a: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API 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제공</a:t>
            </a: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(</a:t>
            </a:r>
            <a:r>
              <a:rPr lang="ko-KR" altLang="en-US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실시간</a:t>
            </a:r>
            <a:r>
              <a:rPr lang="en-US" altLang="ko-KR" sz="1700" dirty="0">
                <a:solidFill>
                  <a:srgbClr val="222222">
                    <a:alpha val="80000"/>
                  </a:srgbClr>
                </a:solidFill>
                <a:ea typeface="Pretendard Light"/>
              </a:rPr>
              <a:t>)</a:t>
            </a:r>
          </a:p>
          <a:p>
            <a:pPr marL="285750" lvl="0" indent="-285750" algn="l">
              <a:lnSpc>
                <a:spcPct val="154380"/>
              </a:lnSpc>
              <a:buFontTx/>
              <a:buChar char="-"/>
            </a:pPr>
            <a:endParaRPr lang="en-US" altLang="ko-KR" sz="1700" b="0" i="0" u="none" strike="noStrike" dirty="0">
              <a:solidFill>
                <a:srgbClr val="222222">
                  <a:alpha val="80000"/>
                </a:srgbClr>
              </a:solidFill>
              <a:ea typeface="Pretendard Light"/>
            </a:endParaRPr>
          </a:p>
        </p:txBody>
      </p:sp>
      <p:sp>
        <p:nvSpPr>
          <p:cNvPr id="49" name="TextBox 27">
            <a:extLst>
              <a:ext uri="{FF2B5EF4-FFF2-40B4-BE49-F238E27FC236}">
                <a16:creationId xmlns:a16="http://schemas.microsoft.com/office/drawing/2014/main" id="{C2A00736-03F7-1302-FE1E-DC011B1CDFE4}"/>
              </a:ext>
            </a:extLst>
          </p:cNvPr>
          <p:cNvSpPr txBox="1"/>
          <p:nvPr/>
        </p:nvSpPr>
        <p:spPr>
          <a:xfrm>
            <a:off x="11831427" y="2881412"/>
            <a:ext cx="2159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ko-KR" altLang="en-US" sz="20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서버</a:t>
            </a:r>
            <a:endParaRPr lang="ko-KR" sz="2000" b="0" i="1" u="none" strike="noStrike" dirty="0">
              <a:solidFill>
                <a:srgbClr val="222222"/>
              </a:solidFill>
              <a:latin typeface="Pretendard Light" panose="020B0600000101010101" charset="-127"/>
              <a:ea typeface="Pretendard Light" panose="020B0600000101010101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0" y="622300"/>
            <a:ext cx="1536700" cy="9042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1638300"/>
            <a:ext cx="2222500" cy="203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3911600"/>
            <a:ext cx="2222500" cy="203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6184900"/>
            <a:ext cx="2222500" cy="203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6408400" y="8445500"/>
            <a:ext cx="2222500" cy="203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6090900" y="2997200"/>
            <a:ext cx="1143000" cy="863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6090900" y="1879600"/>
            <a:ext cx="1143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6090900" y="762000"/>
            <a:ext cx="1143000" cy="8636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622300"/>
            <a:ext cx="15989300" cy="90424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104900" y="1447800"/>
            <a:ext cx="7150100" cy="1054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8850"/>
              </a:lnSpc>
            </a:pPr>
            <a:r>
              <a:rPr lang="ko-KR" sz="87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작품</a:t>
            </a:r>
            <a:r>
              <a:rPr lang="en-US" sz="87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87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사용</a:t>
            </a:r>
            <a:r>
              <a:rPr lang="en-US" sz="87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8700" b="0" i="1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사례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97000" y="3416300"/>
            <a:ext cx="2692400" cy="4445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701800" y="3429000"/>
            <a:ext cx="2159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en-US" sz="2000" b="0" i="0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1. </a:t>
            </a:r>
            <a:r>
              <a:rPr lang="ko-KR" sz="2000" b="0" i="0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아기</a:t>
            </a:r>
            <a:r>
              <a:rPr lang="en-US" sz="2000" b="0" i="0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sz="2000" b="0" i="0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요람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97000" y="3848100"/>
            <a:ext cx="6299200" cy="54356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3220700" y="965200"/>
            <a:ext cx="2882900" cy="215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*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페이지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내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인물사진은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샘플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 </a:t>
            </a:r>
            <a:r>
              <a:rPr lang="ko-KR" sz="1200" b="0" i="0" u="none" strike="noStrike">
                <a:solidFill>
                  <a:srgbClr val="000000">
                    <a:alpha val="80000"/>
                  </a:srgbClr>
                </a:solidFill>
                <a:ea typeface="Pretendard Light"/>
              </a:rPr>
              <a:t>이미지입니다</a:t>
            </a:r>
            <a:r>
              <a:rPr lang="en-US" sz="1200" b="0" i="0" u="none" strike="noStrike">
                <a:solidFill>
                  <a:srgbClr val="000000">
                    <a:alpha val="80000"/>
                  </a:srgbClr>
                </a:solidFill>
                <a:latin typeface="Pretendard Light"/>
              </a:rPr>
              <a:t>.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18192" y="3429000"/>
            <a:ext cx="2692400" cy="4445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9842500" y="3441700"/>
            <a:ext cx="2159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0429"/>
              </a:lnSpc>
            </a:pPr>
            <a:r>
              <a:rPr lang="en-US" sz="2000" b="0" u="none" strike="noStrike" dirty="0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2. </a:t>
            </a:r>
            <a:r>
              <a:rPr lang="ko-KR" sz="2000" b="0" u="none" strike="noStrike" dirty="0" err="1">
                <a:solidFill>
                  <a:srgbClr val="222222"/>
                </a:solidFill>
                <a:latin typeface="Pretendard Light" panose="020B0600000101010101" charset="-127"/>
                <a:ea typeface="Pretendard Light" panose="020B0600000101010101" charset="-127"/>
              </a:rPr>
              <a:t>홈캠</a:t>
            </a:r>
            <a:endParaRPr lang="ko-KR" sz="2000" b="0" u="none" strike="noStrike" dirty="0">
              <a:solidFill>
                <a:srgbClr val="222222"/>
              </a:solidFill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50400" y="3873500"/>
            <a:ext cx="6299200" cy="55499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82200" y="4241800"/>
            <a:ext cx="5422900" cy="48006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03400" y="4229100"/>
            <a:ext cx="5524500" cy="4673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 2007 - 2010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 2007 - 2010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 2007 - 2010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985</Words>
  <Application>Microsoft Office PowerPoint</Application>
  <PresentationFormat>사용자 지정</PresentationFormat>
  <Paragraphs>229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1" baseType="lpstr">
      <vt:lpstr>Pretendard Light</vt:lpstr>
      <vt:lpstr>Arial</vt:lpstr>
      <vt:lpstr>Tiro Bangla Italic</vt:lpstr>
      <vt:lpstr>Pretendard Regular</vt:lpstr>
      <vt:lpstr>Playfair Display Medium</vt:lpstr>
      <vt:lpstr>Pretendard Medium</vt:lpstr>
      <vt:lpstr>Calibri</vt:lpstr>
      <vt:lpstr>Playfair Display SemiBold</vt:lpstr>
      <vt:lpstr>Pretendard SemiBold</vt:lpstr>
      <vt:lpstr>Playfair Display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sebin Yun</cp:lastModifiedBy>
  <cp:revision>9</cp:revision>
  <dcterms:created xsi:type="dcterms:W3CDTF">2006-08-16T00:00:00Z</dcterms:created>
  <dcterms:modified xsi:type="dcterms:W3CDTF">2025-04-25T08:16:43Z</dcterms:modified>
</cp:coreProperties>
</file>

<file path=docProps/thumbnail.jpeg>
</file>